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handoutMasterIdLst>
    <p:handoutMasterId r:id="rId49"/>
  </p:handoutMasterIdLst>
  <p:sldIdLst>
    <p:sldId id="331" r:id="rId2"/>
    <p:sldId id="259" r:id="rId3"/>
    <p:sldId id="321" r:id="rId4"/>
    <p:sldId id="294" r:id="rId5"/>
    <p:sldId id="296" r:id="rId6"/>
    <p:sldId id="343" r:id="rId7"/>
    <p:sldId id="344" r:id="rId8"/>
    <p:sldId id="345" r:id="rId9"/>
    <p:sldId id="323" r:id="rId10"/>
    <p:sldId id="328" r:id="rId11"/>
    <p:sldId id="329" r:id="rId12"/>
    <p:sldId id="327" r:id="rId13"/>
    <p:sldId id="334" r:id="rId14"/>
    <p:sldId id="333" r:id="rId15"/>
    <p:sldId id="332" r:id="rId16"/>
    <p:sldId id="350" r:id="rId17"/>
    <p:sldId id="341" r:id="rId18"/>
    <p:sldId id="346" r:id="rId19"/>
    <p:sldId id="347" r:id="rId20"/>
    <p:sldId id="342" r:id="rId21"/>
    <p:sldId id="348" r:id="rId22"/>
    <p:sldId id="349" r:id="rId23"/>
    <p:sldId id="351" r:id="rId24"/>
    <p:sldId id="352" r:id="rId25"/>
    <p:sldId id="353" r:id="rId26"/>
    <p:sldId id="357" r:id="rId27"/>
    <p:sldId id="358" r:id="rId28"/>
    <p:sldId id="359" r:id="rId29"/>
    <p:sldId id="360" r:id="rId30"/>
    <p:sldId id="367" r:id="rId31"/>
    <p:sldId id="366" r:id="rId32"/>
    <p:sldId id="365" r:id="rId33"/>
    <p:sldId id="364" r:id="rId34"/>
    <p:sldId id="363" r:id="rId35"/>
    <p:sldId id="361" r:id="rId36"/>
    <p:sldId id="372" r:id="rId37"/>
    <p:sldId id="373" r:id="rId38"/>
    <p:sldId id="371" r:id="rId39"/>
    <p:sldId id="374" r:id="rId40"/>
    <p:sldId id="370" r:id="rId41"/>
    <p:sldId id="369" r:id="rId42"/>
    <p:sldId id="354" r:id="rId43"/>
    <p:sldId id="355" r:id="rId44"/>
    <p:sldId id="356" r:id="rId45"/>
    <p:sldId id="375" r:id="rId46"/>
    <p:sldId id="376" r:id="rId47"/>
  </p:sldIdLst>
  <p:sldSz cx="12190413" cy="6859588"/>
  <p:notesSz cx="6858000" cy="9144000"/>
  <p:embeddedFontLst>
    <p:embeddedFont>
      <p:font typeface="굴림체" panose="020B0609000101010101" pitchFamily="49" charset="-127"/>
      <p:regular r:id="rId50"/>
    </p:embeddedFont>
    <p:embeddedFont>
      <p:font typeface="맑은 고딕" panose="020B0503020000020004" pitchFamily="34" charset="-127"/>
      <p:regular r:id="rId51"/>
      <p:bold r:id="rId52"/>
    </p:embeddedFont>
    <p:embeddedFont>
      <p:font typeface="Activa" panose="020B0604020202020204"/>
      <p:regular r:id="rId53"/>
    </p:embeddedFont>
    <p:embeddedFont>
      <p:font typeface="Algerian" panose="04020705040A02060702" pitchFamily="82" charset="0"/>
      <p:regular r:id="rId54"/>
    </p:embeddedFont>
    <p:embeddedFont>
      <p:font typeface="Arial Black" panose="020B0A04020102020204" pitchFamily="34" charset="0"/>
      <p:bold r:id="rId55"/>
    </p:embeddedFont>
    <p:embeddedFont>
      <p:font typeface="Arial Narrow" panose="020B0606020202030204" pitchFamily="34" charset="0"/>
      <p:regular r:id="rId56"/>
      <p:bold r:id="rId57"/>
      <p:italic r:id="rId58"/>
      <p:boldItalic r:id="rId59"/>
    </p:embeddedFont>
    <p:embeddedFont>
      <p:font typeface="Bahnschrift SemiBold" panose="020B0502040204020203" pitchFamily="34" charset="0"/>
      <p:bold r:id="rId60"/>
    </p:embeddedFont>
    <p:embeddedFont>
      <p:font typeface="Bell MT" panose="02020503060305020303" pitchFamily="18" charset="0"/>
      <p:regular r:id="rId61"/>
      <p:bold r:id="rId62"/>
      <p:italic r:id="rId63"/>
    </p:embeddedFont>
    <p:embeddedFont>
      <p:font typeface="Berlin Sans FB" panose="020E0602020502020306" pitchFamily="34" charset="0"/>
      <p:regular r:id="rId64"/>
      <p:bold r:id="rId65"/>
    </p:embeddedFont>
    <p:embeddedFont>
      <p:font typeface="Calibri" panose="020F0502020204030204" pitchFamily="34" charset="0"/>
      <p:regular r:id="rId66"/>
      <p:bold r:id="rId67"/>
      <p:italic r:id="rId68"/>
      <p:boldItalic r:id="rId69"/>
    </p:embeddedFont>
    <p:embeddedFont>
      <p:font typeface="Calibri Light" panose="020F0302020204030204" pitchFamily="34" charset="0"/>
      <p:regular r:id="rId70"/>
      <p:italic r:id="rId71"/>
    </p:embeddedFont>
    <p:embeddedFont>
      <p:font typeface="Comic Sans MS" panose="030F0702030302020204" pitchFamily="66" charset="0"/>
      <p:regular r:id="rId72"/>
      <p:bold r:id="rId73"/>
      <p:italic r:id="rId74"/>
      <p:boldItalic r:id="rId75"/>
    </p:embeddedFont>
    <p:embeddedFont>
      <p:font typeface="Copperplate Gothic Light" panose="020E0507020206020404" pitchFamily="34" charset="0"/>
      <p:regular r:id="rId76"/>
    </p:embeddedFont>
    <p:embeddedFont>
      <p:font typeface="Goudy Old Style" panose="02020502050305020303" pitchFamily="18" charset="0"/>
      <p:regular r:id="rId77"/>
      <p:bold r:id="rId78"/>
      <p:italic r:id="rId79"/>
    </p:embeddedFont>
    <p:embeddedFont>
      <p:font typeface="Noto Sans" panose="020B0502040504020204" pitchFamily="34" charset="0"/>
      <p:regular r:id="rId80"/>
      <p:bold r:id="rId81"/>
      <p:italic r:id="rId82"/>
      <p:boldItalic r:id="rId8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 patel" initials="hp" lastIdx="1" clrIdx="0">
    <p:extLst>
      <p:ext uri="{19B8F6BF-5375-455C-9EA6-DF929625EA0E}">
        <p15:presenceInfo xmlns:p15="http://schemas.microsoft.com/office/powerpoint/2012/main" userId="ba72ddd9a55288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B85"/>
    <a:srgbClr val="FF6100"/>
    <a:srgbClr val="BDDAEA"/>
    <a:srgbClr val="140D3B"/>
    <a:srgbClr val="77832F"/>
    <a:srgbClr val="9CA73E"/>
    <a:srgbClr val="0C1E46"/>
    <a:srgbClr val="047580"/>
    <a:srgbClr val="EF4550"/>
    <a:srgbClr val="1166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84" autoAdjust="0"/>
    <p:restoredTop sz="95369" autoAdjust="0"/>
  </p:normalViewPr>
  <p:slideViewPr>
    <p:cSldViewPr>
      <p:cViewPr varScale="1">
        <p:scale>
          <a:sx n="82" d="100"/>
          <a:sy n="82" d="100"/>
        </p:scale>
        <p:origin x="946" y="77"/>
      </p:cViewPr>
      <p:guideLst>
        <p:guide orient="horz" pos="2160"/>
        <p:guide pos="2880"/>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font" Target="fonts/font34.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7.fntdata"/><Relationship Id="rId87" Type="http://schemas.openxmlformats.org/officeDocument/2006/relationships/theme" Target="theme/theme1.xml"/><Relationship Id="rId61" Type="http://schemas.openxmlformats.org/officeDocument/2006/relationships/font" Target="fonts/font12.fntdata"/><Relationship Id="rId82" Type="http://schemas.openxmlformats.org/officeDocument/2006/relationships/font" Target="fonts/font33.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16T03:44:12.471"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2023-04-08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2023-04-08</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00"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2023-04-08</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6743278" y="4149874"/>
            <a:ext cx="4392488" cy="79208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BDDAEA"/>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6743278" y="2133650"/>
            <a:ext cx="5184576" cy="187220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FF6100"/>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2023-04-08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2023-04-08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FF6100"/>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2023-04-08</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2023-04-08</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2023-04-08</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2062758" y="2611789"/>
            <a:ext cx="9145016" cy="122413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FF61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2023-04-08</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E82673-09D7-8750-31E1-61D7E6AA6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27" y="381151"/>
            <a:ext cx="11063757" cy="6045525"/>
          </a:xfrm>
          <a:prstGeom prst="rect">
            <a:avLst/>
          </a:prstGeom>
        </p:spPr>
      </p:pic>
    </p:spTree>
    <p:extLst>
      <p:ext uri="{BB962C8B-B14F-4D97-AF65-F5344CB8AC3E}">
        <p14:creationId xmlns:p14="http://schemas.microsoft.com/office/powerpoint/2010/main" val="4178216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0A85DC-503D-843D-4534-D93D9D6A6A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2718" y="0"/>
            <a:ext cx="7560839" cy="4509913"/>
          </a:xfrm>
        </p:spPr>
      </p:pic>
      <p:sp>
        <p:nvSpPr>
          <p:cNvPr id="3" name="Title 2">
            <a:extLst>
              <a:ext uri="{FF2B5EF4-FFF2-40B4-BE49-F238E27FC236}">
                <a16:creationId xmlns:a16="http://schemas.microsoft.com/office/drawing/2014/main" id="{892634BD-DD39-471F-1923-38E9598AD2E5}"/>
              </a:ext>
            </a:extLst>
          </p:cNvPr>
          <p:cNvSpPr>
            <a:spLocks noGrp="1"/>
          </p:cNvSpPr>
          <p:nvPr>
            <p:ph type="title"/>
          </p:nvPr>
        </p:nvSpPr>
        <p:spPr>
          <a:xfrm>
            <a:off x="478582" y="5374010"/>
            <a:ext cx="10971373" cy="798753"/>
          </a:xfrm>
        </p:spPr>
        <p:txBody>
          <a:bodyPr>
            <a:normAutofit fontScale="90000"/>
          </a:bodyPr>
          <a:lstStyle/>
          <a:p>
            <a:r>
              <a:rPr lang="en-US" dirty="0">
                <a:solidFill>
                  <a:schemeClr val="tx1"/>
                </a:solidFill>
              </a:rPr>
              <a:t>Reference Website : Souled Store</a:t>
            </a:r>
            <a:br>
              <a:rPr lang="en-US" dirty="0">
                <a:solidFill>
                  <a:schemeClr val="tx1"/>
                </a:solidFill>
              </a:rPr>
            </a:br>
            <a:r>
              <a:rPr lang="en-US" dirty="0">
                <a:solidFill>
                  <a:schemeClr val="tx1"/>
                </a:solidFill>
              </a:rPr>
              <a:t>User can easily find categories of clothes they like.</a:t>
            </a:r>
            <a:br>
              <a:rPr lang="en-US" dirty="0">
                <a:solidFill>
                  <a:schemeClr val="tx1"/>
                </a:solidFill>
              </a:rPr>
            </a:br>
            <a:r>
              <a:rPr lang="en-US" dirty="0">
                <a:solidFill>
                  <a:schemeClr val="tx1"/>
                </a:solidFill>
              </a:rPr>
              <a:t>This will increase the user engagement in our website.</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337113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3663B9-F1E2-6FB7-5EC1-995ECF52A9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9515" y="1"/>
            <a:ext cx="7298060" cy="4581922"/>
          </a:xfrm>
        </p:spPr>
      </p:pic>
      <p:sp>
        <p:nvSpPr>
          <p:cNvPr id="3" name="Title 2">
            <a:extLst>
              <a:ext uri="{FF2B5EF4-FFF2-40B4-BE49-F238E27FC236}">
                <a16:creationId xmlns:a16="http://schemas.microsoft.com/office/drawing/2014/main" id="{FDAD406F-C05C-C2A5-019E-41C54A15449D}"/>
              </a:ext>
            </a:extLst>
          </p:cNvPr>
          <p:cNvSpPr>
            <a:spLocks noGrp="1"/>
          </p:cNvSpPr>
          <p:nvPr>
            <p:ph type="title"/>
          </p:nvPr>
        </p:nvSpPr>
        <p:spPr>
          <a:xfrm>
            <a:off x="766614" y="5302002"/>
            <a:ext cx="10971373" cy="798753"/>
          </a:xfrm>
        </p:spPr>
        <p:txBody>
          <a:bodyPr>
            <a:noAutofit/>
          </a:bodyPr>
          <a:lstStyle/>
          <a:p>
            <a:r>
              <a:rPr lang="en-US" sz="2800" dirty="0">
                <a:solidFill>
                  <a:schemeClr val="tx1"/>
                </a:solidFill>
              </a:rPr>
              <a:t>Reference Website : Myntra</a:t>
            </a:r>
            <a:br>
              <a:rPr lang="en-US" sz="2800" dirty="0">
                <a:solidFill>
                  <a:schemeClr val="tx1"/>
                </a:solidFill>
              </a:rPr>
            </a:br>
            <a:r>
              <a:rPr lang="en-US" sz="2800" dirty="0">
                <a:solidFill>
                  <a:schemeClr val="tx1"/>
                </a:solidFill>
              </a:rPr>
              <a:t>User can easily add their choices to the </a:t>
            </a:r>
            <a:r>
              <a:rPr lang="en-US" sz="2800" dirty="0" err="1">
                <a:solidFill>
                  <a:schemeClr val="tx1"/>
                </a:solidFill>
              </a:rPr>
              <a:t>wishlist</a:t>
            </a:r>
            <a:r>
              <a:rPr lang="en-US" sz="2800" dirty="0">
                <a:solidFill>
                  <a:schemeClr val="tx1"/>
                </a:solidFill>
              </a:rPr>
              <a:t> and can order later.</a:t>
            </a:r>
            <a:br>
              <a:rPr lang="en-US" sz="2800" dirty="0">
                <a:solidFill>
                  <a:schemeClr val="tx1"/>
                </a:solidFill>
              </a:rPr>
            </a:br>
            <a:r>
              <a:rPr lang="en-US" sz="2800" dirty="0">
                <a:solidFill>
                  <a:schemeClr val="tx1"/>
                </a:solidFill>
              </a:rPr>
              <a:t>Can access different deals of the day.</a:t>
            </a:r>
            <a:br>
              <a:rPr lang="en-US" sz="2800" dirty="0">
                <a:solidFill>
                  <a:schemeClr val="tx1"/>
                </a:solidFill>
              </a:rPr>
            </a:br>
            <a:r>
              <a:rPr lang="en-US" sz="2800" dirty="0">
                <a:solidFill>
                  <a:schemeClr val="tx1"/>
                </a:solidFill>
              </a:rPr>
              <a:t>Can review and rate the products which one can see before buying the   product.</a:t>
            </a:r>
          </a:p>
        </p:txBody>
      </p:sp>
    </p:spTree>
    <p:extLst>
      <p:ext uri="{BB962C8B-B14F-4D97-AF65-F5344CB8AC3E}">
        <p14:creationId xmlns:p14="http://schemas.microsoft.com/office/powerpoint/2010/main" val="1497198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75A295-F948-FCCA-F413-AC626C5ECE38}"/>
              </a:ext>
            </a:extLst>
          </p:cNvPr>
          <p:cNvSpPr txBox="1"/>
          <p:nvPr/>
        </p:nvSpPr>
        <p:spPr>
          <a:xfrm>
            <a:off x="2638822" y="1125538"/>
            <a:ext cx="6073030" cy="5016758"/>
          </a:xfrm>
          <a:prstGeom prst="rect">
            <a:avLst/>
          </a:prstGeom>
          <a:noFill/>
        </p:spPr>
        <p:txBody>
          <a:bodyPr wrap="square" rtlCol="0">
            <a:spAutoFit/>
          </a:bodyPr>
          <a:lstStyle/>
          <a:p>
            <a:pPr algn="ctr"/>
            <a:r>
              <a:rPr lang="en-US" sz="3200" dirty="0">
                <a:solidFill>
                  <a:schemeClr val="bg1"/>
                </a:solidFill>
              </a:rPr>
              <a:t>Software Requirements</a:t>
            </a:r>
          </a:p>
          <a:p>
            <a:endParaRPr lang="en-US" sz="3200" dirty="0">
              <a:solidFill>
                <a:schemeClr val="bg1"/>
              </a:solidFill>
            </a:endParaRPr>
          </a:p>
          <a:p>
            <a:pPr marL="457200" indent="-457200">
              <a:buFont typeface="Wingdings" panose="05000000000000000000" pitchFamily="2" charset="2"/>
              <a:buChar char="q"/>
            </a:pPr>
            <a:r>
              <a:rPr lang="en-US" sz="3200" dirty="0">
                <a:solidFill>
                  <a:schemeClr val="bg1"/>
                </a:solidFill>
              </a:rPr>
              <a:t> </a:t>
            </a:r>
            <a:r>
              <a:rPr lang="en-US" sz="3200" dirty="0" err="1">
                <a:solidFill>
                  <a:schemeClr val="bg1"/>
                </a:solidFill>
              </a:rPr>
              <a:t>Wordpress</a:t>
            </a:r>
            <a:r>
              <a:rPr lang="en-US" sz="3200" dirty="0">
                <a:solidFill>
                  <a:schemeClr val="bg1"/>
                </a:solidFill>
              </a:rPr>
              <a:t> (PHP)</a:t>
            </a:r>
          </a:p>
          <a:p>
            <a:pPr marL="457200" indent="-457200">
              <a:buFont typeface="Wingdings" panose="05000000000000000000" pitchFamily="2" charset="2"/>
              <a:buChar char="q"/>
            </a:pPr>
            <a:r>
              <a:rPr lang="en-US" sz="3200" dirty="0">
                <a:solidFill>
                  <a:schemeClr val="bg1"/>
                </a:solidFill>
              </a:rPr>
              <a:t>HTML</a:t>
            </a:r>
          </a:p>
          <a:p>
            <a:pPr marL="457200" indent="-457200">
              <a:buFont typeface="Wingdings" panose="05000000000000000000" pitchFamily="2" charset="2"/>
              <a:buChar char="q"/>
            </a:pPr>
            <a:r>
              <a:rPr lang="en-US" sz="3200" dirty="0">
                <a:solidFill>
                  <a:schemeClr val="bg1"/>
                </a:solidFill>
              </a:rPr>
              <a:t>SQL</a:t>
            </a:r>
          </a:p>
          <a:p>
            <a:pPr marL="457200" indent="-457200">
              <a:buFont typeface="Wingdings" panose="05000000000000000000" pitchFamily="2" charset="2"/>
              <a:buChar char="q"/>
            </a:pPr>
            <a:r>
              <a:rPr lang="en-US" sz="3200" dirty="0">
                <a:solidFill>
                  <a:schemeClr val="bg1"/>
                </a:solidFill>
              </a:rPr>
              <a:t>Web browser: Internet explorer, </a:t>
            </a:r>
          </a:p>
          <a:p>
            <a:r>
              <a:rPr lang="en-US" sz="3200" dirty="0">
                <a:solidFill>
                  <a:schemeClr val="bg1"/>
                </a:solidFill>
              </a:rPr>
              <a:t>     Mozilla, Google chrome or later</a:t>
            </a:r>
          </a:p>
          <a:p>
            <a:pPr marL="457200" indent="-457200">
              <a:buFont typeface="Wingdings" panose="05000000000000000000" pitchFamily="2" charset="2"/>
              <a:buChar char="q"/>
            </a:pPr>
            <a:r>
              <a:rPr lang="en-US" sz="3200" dirty="0">
                <a:solidFill>
                  <a:schemeClr val="bg1"/>
                </a:solidFill>
              </a:rPr>
              <a:t>Operating system: Windows</a:t>
            </a:r>
          </a:p>
          <a:p>
            <a:endParaRPr lang="en-US" sz="3200" dirty="0">
              <a:solidFill>
                <a:schemeClr val="bg1"/>
              </a:solidFill>
            </a:endParaRPr>
          </a:p>
          <a:p>
            <a:pPr algn="ctr"/>
            <a:endParaRPr lang="en-US" sz="3200" dirty="0">
              <a:solidFill>
                <a:schemeClr val="bg1"/>
              </a:solidFill>
            </a:endParaRPr>
          </a:p>
        </p:txBody>
      </p:sp>
    </p:spTree>
    <p:extLst>
      <p:ext uri="{BB962C8B-B14F-4D97-AF65-F5344CB8AC3E}">
        <p14:creationId xmlns:p14="http://schemas.microsoft.com/office/powerpoint/2010/main" val="1788592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51A550-3A6A-9CB6-A92F-739308B37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6138" y="-26590"/>
            <a:ext cx="2218137" cy="6859588"/>
          </a:xfrm>
          <a:prstGeom prst="rect">
            <a:avLst/>
          </a:prstGeom>
        </p:spPr>
      </p:pic>
      <p:sp>
        <p:nvSpPr>
          <p:cNvPr id="11" name="TextBox 10">
            <a:extLst>
              <a:ext uri="{FF2B5EF4-FFF2-40B4-BE49-F238E27FC236}">
                <a16:creationId xmlns:a16="http://schemas.microsoft.com/office/drawing/2014/main" id="{84529432-D72C-9CF8-7E45-2823D0B19746}"/>
              </a:ext>
            </a:extLst>
          </p:cNvPr>
          <p:cNvSpPr txBox="1"/>
          <p:nvPr/>
        </p:nvSpPr>
        <p:spPr>
          <a:xfrm>
            <a:off x="809674" y="2987705"/>
            <a:ext cx="4176464" cy="830997"/>
          </a:xfrm>
          <a:prstGeom prst="rect">
            <a:avLst/>
          </a:prstGeom>
          <a:noFill/>
        </p:spPr>
        <p:txBody>
          <a:bodyPr wrap="square" rtlCol="0">
            <a:spAutoFit/>
          </a:bodyPr>
          <a:lstStyle/>
          <a:p>
            <a:r>
              <a:rPr lang="en-IN" sz="4800" dirty="0">
                <a:solidFill>
                  <a:schemeClr val="accent3">
                    <a:lumMod val="50000"/>
                  </a:schemeClr>
                </a:solidFill>
                <a:latin typeface="Algerian" panose="04020705040A02060702" pitchFamily="82" charset="0"/>
              </a:rPr>
              <a:t>Home Page</a:t>
            </a:r>
          </a:p>
        </p:txBody>
      </p:sp>
    </p:spTree>
    <p:extLst>
      <p:ext uri="{BB962C8B-B14F-4D97-AF65-F5344CB8AC3E}">
        <p14:creationId xmlns:p14="http://schemas.microsoft.com/office/powerpoint/2010/main" val="190171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19B8D1-CED1-43A1-208A-CC05D5E68E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7318" y="0"/>
            <a:ext cx="2755777" cy="6859588"/>
          </a:xfrm>
          <a:prstGeom prst="rect">
            <a:avLst/>
          </a:prstGeom>
        </p:spPr>
      </p:pic>
      <p:sp>
        <p:nvSpPr>
          <p:cNvPr id="5" name="TextBox 4">
            <a:extLst>
              <a:ext uri="{FF2B5EF4-FFF2-40B4-BE49-F238E27FC236}">
                <a16:creationId xmlns:a16="http://schemas.microsoft.com/office/drawing/2014/main" id="{47E581D1-33C8-BEB9-B156-E1383ED7A863}"/>
              </a:ext>
            </a:extLst>
          </p:cNvPr>
          <p:cNvSpPr txBox="1"/>
          <p:nvPr/>
        </p:nvSpPr>
        <p:spPr>
          <a:xfrm>
            <a:off x="766614" y="3014295"/>
            <a:ext cx="4176464" cy="830997"/>
          </a:xfrm>
          <a:prstGeom prst="rect">
            <a:avLst/>
          </a:prstGeom>
          <a:noFill/>
        </p:spPr>
        <p:txBody>
          <a:bodyPr wrap="square" rtlCol="0">
            <a:spAutoFit/>
          </a:bodyPr>
          <a:lstStyle/>
          <a:p>
            <a:r>
              <a:rPr lang="en-IN" sz="4800" dirty="0">
                <a:solidFill>
                  <a:schemeClr val="accent3">
                    <a:lumMod val="50000"/>
                  </a:schemeClr>
                </a:solidFill>
                <a:latin typeface="Algerian" panose="04020705040A02060702" pitchFamily="82" charset="0"/>
              </a:rPr>
              <a:t>About us</a:t>
            </a:r>
          </a:p>
        </p:txBody>
      </p:sp>
    </p:spTree>
    <p:extLst>
      <p:ext uri="{BB962C8B-B14F-4D97-AF65-F5344CB8AC3E}">
        <p14:creationId xmlns:p14="http://schemas.microsoft.com/office/powerpoint/2010/main" val="319279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FCBB8E-5899-EDE2-9AB0-B81620201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4097" y="0"/>
            <a:ext cx="4362218" cy="6859588"/>
          </a:xfrm>
          <a:prstGeom prst="rect">
            <a:avLst/>
          </a:prstGeom>
        </p:spPr>
      </p:pic>
      <p:sp>
        <p:nvSpPr>
          <p:cNvPr id="6" name="TextBox 5">
            <a:extLst>
              <a:ext uri="{FF2B5EF4-FFF2-40B4-BE49-F238E27FC236}">
                <a16:creationId xmlns:a16="http://schemas.microsoft.com/office/drawing/2014/main" id="{DCBB14BB-F70E-61C2-309D-C9D3395CFFF7}"/>
              </a:ext>
            </a:extLst>
          </p:cNvPr>
          <p:cNvSpPr txBox="1"/>
          <p:nvPr/>
        </p:nvSpPr>
        <p:spPr>
          <a:xfrm>
            <a:off x="334566" y="3106628"/>
            <a:ext cx="4176464" cy="646331"/>
          </a:xfrm>
          <a:prstGeom prst="rect">
            <a:avLst/>
          </a:prstGeom>
          <a:noFill/>
        </p:spPr>
        <p:txBody>
          <a:bodyPr wrap="square" rtlCol="0">
            <a:spAutoFit/>
          </a:bodyPr>
          <a:lstStyle/>
          <a:p>
            <a:r>
              <a:rPr lang="en-IN" sz="3600" dirty="0">
                <a:solidFill>
                  <a:schemeClr val="accent3">
                    <a:lumMod val="50000"/>
                  </a:schemeClr>
                </a:solidFill>
                <a:latin typeface="Algerian" panose="04020705040A02060702" pitchFamily="82" charset="0"/>
              </a:rPr>
              <a:t>Contact us</a:t>
            </a:r>
          </a:p>
        </p:txBody>
      </p:sp>
    </p:spTree>
    <p:extLst>
      <p:ext uri="{BB962C8B-B14F-4D97-AF65-F5344CB8AC3E}">
        <p14:creationId xmlns:p14="http://schemas.microsoft.com/office/powerpoint/2010/main" val="3804042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B168B0-1710-032C-0FCD-80AAA5A1BF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43878" cy="6859588"/>
          </a:xfrm>
          <a:prstGeom prst="rect">
            <a:avLst/>
          </a:prstGeom>
        </p:spPr>
      </p:pic>
    </p:spTree>
    <p:extLst>
      <p:ext uri="{BB962C8B-B14F-4D97-AF65-F5344CB8AC3E}">
        <p14:creationId xmlns:p14="http://schemas.microsoft.com/office/powerpoint/2010/main" val="887420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B858F27-1333-2657-2C52-6B2D1BB22CA5}"/>
              </a:ext>
            </a:extLst>
          </p:cNvPr>
          <p:cNvSpPr txBox="1"/>
          <p:nvPr/>
        </p:nvSpPr>
        <p:spPr>
          <a:xfrm>
            <a:off x="6383238" y="2715648"/>
            <a:ext cx="5688632" cy="1077218"/>
          </a:xfrm>
          <a:prstGeom prst="rect">
            <a:avLst/>
          </a:prstGeom>
          <a:noFill/>
        </p:spPr>
        <p:txBody>
          <a:bodyPr wrap="square">
            <a:spAutoFit/>
          </a:bodyPr>
          <a:lstStyle/>
          <a:p>
            <a:pPr algn="ctr"/>
            <a:r>
              <a:rPr lang="en-IN" sz="3200" dirty="0">
                <a:latin typeface="Algerian" panose="04020705040A02060702" pitchFamily="82" charset="0"/>
              </a:rPr>
              <a:t>Use – Case</a:t>
            </a:r>
          </a:p>
          <a:p>
            <a:pPr algn="ctr"/>
            <a:r>
              <a:rPr lang="en-IN" sz="3200" dirty="0">
                <a:latin typeface="Algerian" panose="04020705040A02060702" pitchFamily="82" charset="0"/>
              </a:rPr>
              <a:t>Diagram</a:t>
            </a:r>
          </a:p>
        </p:txBody>
      </p:sp>
      <mc:AlternateContent xmlns:mc="http://schemas.openxmlformats.org/markup-compatibility/2006">
        <mc:Choice xmlns:am3d="http://schemas.microsoft.com/office/drawing/2017/model3d" Requires="am3d">
          <p:graphicFrame>
            <p:nvGraphicFramePr>
              <p:cNvPr id="13" name="3D Model 12" descr="Male icon">
                <a:extLst>
                  <a:ext uri="{FF2B5EF4-FFF2-40B4-BE49-F238E27FC236}">
                    <a16:creationId xmlns:a16="http://schemas.microsoft.com/office/drawing/2014/main" id="{4BCEA1F4-87A4-D4FE-1950-1F080FF06388}"/>
                  </a:ext>
                </a:extLst>
              </p:cNvPr>
              <p:cNvGraphicFramePr>
                <a:graphicFrameLocks noChangeAspect="1"/>
              </p:cNvGraphicFramePr>
              <p:nvPr>
                <p:extLst>
                  <p:ext uri="{D42A27DB-BD31-4B8C-83A1-F6EECF244321}">
                    <p14:modId xmlns:p14="http://schemas.microsoft.com/office/powerpoint/2010/main" val="4001823728"/>
                  </p:ext>
                </p:extLst>
              </p:nvPr>
            </p:nvGraphicFramePr>
            <p:xfrm>
              <a:off x="622598" y="2543763"/>
              <a:ext cx="497741" cy="1758229"/>
            </p:xfrm>
            <a:graphic>
              <a:graphicData uri="http://schemas.microsoft.com/office/drawing/2017/model3d">
                <am3d:model3d r:embed="rId2">
                  <am3d:spPr>
                    <a:xfrm>
                      <a:off x="0" y="0"/>
                      <a:ext cx="497741" cy="1758229"/>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330202" ay="3244331" az="267676"/>
                    <am3d:postTrans dx="0" dy="0" dz="0"/>
                  </am3d:trans>
                  <am3d:raster rName="Office3DRenderer" rVer="16.0.8326">
                    <am3d:blip r:embed="rId3"/>
                  </am3d:raster>
                  <am3d:objViewport viewportSz="18722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Male icon">
                <a:extLst>
                  <a:ext uri="{FF2B5EF4-FFF2-40B4-BE49-F238E27FC236}">
                    <a16:creationId xmlns:a16="http://schemas.microsoft.com/office/drawing/2014/main" id="{4BCEA1F4-87A4-D4FE-1950-1F080FF06388}"/>
                  </a:ext>
                </a:extLst>
              </p:cNvPr>
              <p:cNvPicPr>
                <a:picLocks noGrp="1" noRot="1" noChangeAspect="1" noMove="1" noResize="1" noEditPoints="1" noAdjustHandles="1" noChangeArrowheads="1" noChangeShapeType="1" noCrop="1"/>
              </p:cNvPicPr>
              <p:nvPr/>
            </p:nvPicPr>
            <p:blipFill>
              <a:blip r:embed="rId3"/>
              <a:stretch>
                <a:fillRect/>
              </a:stretch>
            </p:blipFill>
            <p:spPr>
              <a:xfrm>
                <a:off x="622598" y="2543763"/>
                <a:ext cx="497741" cy="1758229"/>
              </a:xfrm>
              <a:prstGeom prst="rect">
                <a:avLst/>
              </a:prstGeom>
            </p:spPr>
          </p:pic>
        </mc:Fallback>
      </mc:AlternateContent>
      <p:cxnSp>
        <p:nvCxnSpPr>
          <p:cNvPr id="15" name="Straight Arrow Connector 14">
            <a:extLst>
              <a:ext uri="{FF2B5EF4-FFF2-40B4-BE49-F238E27FC236}">
                <a16:creationId xmlns:a16="http://schemas.microsoft.com/office/drawing/2014/main" id="{1EBD4BD0-8E2F-62FF-6389-021CB9828F4E}"/>
              </a:ext>
            </a:extLst>
          </p:cNvPr>
          <p:cNvCxnSpPr/>
          <p:nvPr/>
        </p:nvCxnSpPr>
        <p:spPr>
          <a:xfrm flipV="1">
            <a:off x="1126654" y="405458"/>
            <a:ext cx="1512168" cy="3017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2D6167-F930-0410-FA40-09BD1B6B833A}"/>
              </a:ext>
            </a:extLst>
          </p:cNvPr>
          <p:cNvCxnSpPr/>
          <p:nvPr/>
        </p:nvCxnSpPr>
        <p:spPr>
          <a:xfrm flipV="1">
            <a:off x="1120339" y="1629594"/>
            <a:ext cx="1590491" cy="1793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B4770B9-09F0-4E8D-7C12-938088462B72}"/>
              </a:ext>
            </a:extLst>
          </p:cNvPr>
          <p:cNvCxnSpPr>
            <a:cxnSpLocks/>
          </p:cNvCxnSpPr>
          <p:nvPr/>
        </p:nvCxnSpPr>
        <p:spPr>
          <a:xfrm flipV="1">
            <a:off x="1120339" y="2997746"/>
            <a:ext cx="1518483"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2784A1-751E-D647-EB5B-6B1E602689C3}"/>
              </a:ext>
            </a:extLst>
          </p:cNvPr>
          <p:cNvCxnSpPr/>
          <p:nvPr/>
        </p:nvCxnSpPr>
        <p:spPr>
          <a:xfrm>
            <a:off x="1120339" y="3429794"/>
            <a:ext cx="1518483" cy="21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82008F-5624-B37F-E2A7-741C601626B3}"/>
              </a:ext>
            </a:extLst>
          </p:cNvPr>
          <p:cNvCxnSpPr/>
          <p:nvPr/>
        </p:nvCxnSpPr>
        <p:spPr>
          <a:xfrm flipV="1">
            <a:off x="1120339" y="2277666"/>
            <a:ext cx="1590491" cy="1159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9702B81-4E73-5D2F-604C-493A33071BA4}"/>
              </a:ext>
            </a:extLst>
          </p:cNvPr>
          <p:cNvCxnSpPr/>
          <p:nvPr/>
        </p:nvCxnSpPr>
        <p:spPr>
          <a:xfrm>
            <a:off x="1120339" y="3436712"/>
            <a:ext cx="1590491" cy="865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49D96E1-8EC6-CEEA-144A-CB0AE6C74C3C}"/>
              </a:ext>
            </a:extLst>
          </p:cNvPr>
          <p:cNvCxnSpPr/>
          <p:nvPr/>
        </p:nvCxnSpPr>
        <p:spPr>
          <a:xfrm>
            <a:off x="1120339" y="3443627"/>
            <a:ext cx="1590491" cy="2290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C5F5D8C-9D0E-521C-98B6-280727F132F6}"/>
              </a:ext>
            </a:extLst>
          </p:cNvPr>
          <p:cNvCxnSpPr>
            <a:cxnSpLocks/>
          </p:cNvCxnSpPr>
          <p:nvPr/>
        </p:nvCxnSpPr>
        <p:spPr>
          <a:xfrm>
            <a:off x="1120339" y="3429792"/>
            <a:ext cx="1590491" cy="3024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992E5BD-D799-8077-0C53-692B8617D5C6}"/>
              </a:ext>
            </a:extLst>
          </p:cNvPr>
          <p:cNvCxnSpPr/>
          <p:nvPr/>
        </p:nvCxnSpPr>
        <p:spPr>
          <a:xfrm>
            <a:off x="1120339" y="3422877"/>
            <a:ext cx="1518483" cy="1519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5FF7B1-11D6-0378-DBD0-DA66AA88CAFA}"/>
              </a:ext>
            </a:extLst>
          </p:cNvPr>
          <p:cNvSpPr txBox="1"/>
          <p:nvPr/>
        </p:nvSpPr>
        <p:spPr>
          <a:xfrm>
            <a:off x="76223" y="4352293"/>
            <a:ext cx="2088232" cy="954107"/>
          </a:xfrm>
          <a:prstGeom prst="rect">
            <a:avLst/>
          </a:prstGeom>
          <a:noFill/>
        </p:spPr>
        <p:txBody>
          <a:bodyPr wrap="square" rtlCol="0">
            <a:spAutoFit/>
          </a:bodyPr>
          <a:lstStyle/>
          <a:p>
            <a:r>
              <a:rPr lang="en-IN" sz="2800" dirty="0">
                <a:latin typeface="Arial Narrow" panose="020B0606020202030204" pitchFamily="34" charset="0"/>
              </a:rPr>
              <a:t>Managed</a:t>
            </a:r>
          </a:p>
          <a:p>
            <a:r>
              <a:rPr lang="en-IN" sz="2800" dirty="0">
                <a:latin typeface="Arial Narrow" panose="020B0606020202030204" pitchFamily="34" charset="0"/>
              </a:rPr>
              <a:t>by Admin</a:t>
            </a:r>
          </a:p>
        </p:txBody>
      </p:sp>
      <p:pic>
        <p:nvPicPr>
          <p:cNvPr id="2" name="Picture 1">
            <a:extLst>
              <a:ext uri="{FF2B5EF4-FFF2-40B4-BE49-F238E27FC236}">
                <a16:creationId xmlns:a16="http://schemas.microsoft.com/office/drawing/2014/main" id="{0756B8A1-9122-662C-E586-635C7F9B10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833"/>
            <a:ext cx="6222228" cy="6859588"/>
          </a:xfrm>
          <a:prstGeom prst="rect">
            <a:avLst/>
          </a:prstGeom>
        </p:spPr>
      </p:pic>
    </p:spTree>
    <p:extLst>
      <p:ext uri="{BB962C8B-B14F-4D97-AF65-F5344CB8AC3E}">
        <p14:creationId xmlns:p14="http://schemas.microsoft.com/office/powerpoint/2010/main" val="2645025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9D5CBC-1844-3CF3-90D8-3D6574E98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991" y="0"/>
            <a:ext cx="7848872" cy="6859588"/>
          </a:xfrm>
          <a:prstGeom prst="rect">
            <a:avLst/>
          </a:prstGeom>
        </p:spPr>
      </p:pic>
      <p:sp>
        <p:nvSpPr>
          <p:cNvPr id="5" name="TextBox 4">
            <a:extLst>
              <a:ext uri="{FF2B5EF4-FFF2-40B4-BE49-F238E27FC236}">
                <a16:creationId xmlns:a16="http://schemas.microsoft.com/office/drawing/2014/main" id="{D7CB6DC8-5437-20B9-5C3A-03CAB4B8E4D6}"/>
              </a:ext>
            </a:extLst>
          </p:cNvPr>
          <p:cNvSpPr txBox="1"/>
          <p:nvPr/>
        </p:nvSpPr>
        <p:spPr>
          <a:xfrm>
            <a:off x="190550" y="2861281"/>
            <a:ext cx="3240360" cy="1015663"/>
          </a:xfrm>
          <a:prstGeom prst="rect">
            <a:avLst/>
          </a:prstGeom>
          <a:noFill/>
        </p:spPr>
        <p:txBody>
          <a:bodyPr wrap="square" rtlCol="0">
            <a:spAutoFit/>
          </a:bodyPr>
          <a:lstStyle/>
          <a:p>
            <a:pPr algn="ctr"/>
            <a:r>
              <a:rPr lang="en-IN" dirty="0">
                <a:latin typeface="Algerian" panose="04020705040A02060702" pitchFamily="82" charset="0"/>
              </a:rPr>
              <a:t>Activity Diagram</a:t>
            </a:r>
          </a:p>
          <a:p>
            <a:pPr algn="ctr"/>
            <a:r>
              <a:rPr lang="en-IN" dirty="0">
                <a:latin typeface="Algerian" panose="04020705040A02060702" pitchFamily="82" charset="0"/>
              </a:rPr>
              <a:t>(User Side)</a:t>
            </a:r>
          </a:p>
          <a:p>
            <a:endParaRPr lang="en-IN" dirty="0"/>
          </a:p>
        </p:txBody>
      </p:sp>
    </p:spTree>
    <p:extLst>
      <p:ext uri="{BB962C8B-B14F-4D97-AF65-F5344CB8AC3E}">
        <p14:creationId xmlns:p14="http://schemas.microsoft.com/office/powerpoint/2010/main" val="337562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29A1D8-4254-3AF9-44D4-38C9DCA87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070" y="3836"/>
            <a:ext cx="7319343" cy="6859588"/>
          </a:xfrm>
          <a:prstGeom prst="rect">
            <a:avLst/>
          </a:prstGeom>
        </p:spPr>
      </p:pic>
      <p:sp>
        <p:nvSpPr>
          <p:cNvPr id="5" name="TextBox 4">
            <a:extLst>
              <a:ext uri="{FF2B5EF4-FFF2-40B4-BE49-F238E27FC236}">
                <a16:creationId xmlns:a16="http://schemas.microsoft.com/office/drawing/2014/main" id="{C8F9B289-75BE-AA0B-3BB4-D3046EDDA453}"/>
              </a:ext>
            </a:extLst>
          </p:cNvPr>
          <p:cNvSpPr txBox="1"/>
          <p:nvPr/>
        </p:nvSpPr>
        <p:spPr>
          <a:xfrm>
            <a:off x="478582" y="3075851"/>
            <a:ext cx="4104456" cy="707886"/>
          </a:xfrm>
          <a:prstGeom prst="rect">
            <a:avLst/>
          </a:prstGeom>
          <a:noFill/>
        </p:spPr>
        <p:txBody>
          <a:bodyPr wrap="square" rtlCol="0">
            <a:spAutoFit/>
          </a:bodyPr>
          <a:lstStyle/>
          <a:p>
            <a:pPr algn="ctr"/>
            <a:r>
              <a:rPr lang="en-IN" dirty="0">
                <a:latin typeface="Algerian" panose="04020705040A02060702" pitchFamily="82" charset="0"/>
              </a:rPr>
              <a:t>Activity Diagram</a:t>
            </a:r>
          </a:p>
          <a:p>
            <a:pPr algn="ctr"/>
            <a:r>
              <a:rPr lang="en-IN" dirty="0">
                <a:latin typeface="Algerian" panose="04020705040A02060702" pitchFamily="82" charset="0"/>
              </a:rPr>
              <a:t>(Admin Side)</a:t>
            </a:r>
          </a:p>
        </p:txBody>
      </p:sp>
    </p:spTree>
    <p:extLst>
      <p:ext uri="{BB962C8B-B14F-4D97-AF65-F5344CB8AC3E}">
        <p14:creationId xmlns:p14="http://schemas.microsoft.com/office/powerpoint/2010/main" val="3342216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5"/>
          <p:cNvSpPr txBox="1">
            <a:spLocks noChangeArrowheads="1"/>
          </p:cNvSpPr>
          <p:nvPr/>
        </p:nvSpPr>
        <p:spPr bwMode="auto">
          <a:xfrm>
            <a:off x="4295006" y="-314622"/>
            <a:ext cx="3204356" cy="6883103"/>
          </a:xfrm>
          <a:prstGeom prst="rect">
            <a:avLst/>
          </a:prstGeom>
          <a:noFill/>
          <a:ln w="9525">
            <a:noFill/>
            <a:miter lim="800000"/>
            <a:headEnd/>
            <a:tailEnd/>
          </a:ln>
        </p:spPr>
        <p:txBody>
          <a:bodyPr wrap="square">
            <a:spAutoFit/>
          </a:bodyPr>
          <a:lstStyle/>
          <a:p>
            <a:pPr algn="ctr">
              <a:lnSpc>
                <a:spcPct val="200000"/>
              </a:lnSpc>
              <a:defRPr/>
            </a:pPr>
            <a:r>
              <a:rPr lang="en-US" altLang="ko-KR" sz="4400" b="1" u="sng" dirty="0">
                <a:solidFill>
                  <a:schemeClr val="accent6">
                    <a:lumMod val="60000"/>
                    <a:lumOff val="40000"/>
                  </a:schemeClr>
                </a:solidFill>
                <a:latin typeface="Goudy Old Style" panose="02020502050305020303" pitchFamily="18" charset="0"/>
              </a:rPr>
              <a:t>Guide </a:t>
            </a:r>
          </a:p>
          <a:p>
            <a:pPr marL="342900" indent="-342900" algn="ctr">
              <a:lnSpc>
                <a:spcPct val="200000"/>
              </a:lnSpc>
              <a:buFont typeface="Wingdings" panose="05000000000000000000" pitchFamily="2" charset="2"/>
              <a:buChar char="§"/>
              <a:defRPr/>
            </a:pPr>
            <a:r>
              <a:rPr lang="en-US" altLang="ko-KR" sz="2400" b="1" dirty="0">
                <a:solidFill>
                  <a:schemeClr val="bg1"/>
                </a:solidFill>
                <a:latin typeface="Bell MT" panose="02020503060305020303" pitchFamily="18" charset="0"/>
              </a:rPr>
              <a:t> </a:t>
            </a:r>
            <a:r>
              <a:rPr lang="en-US" altLang="ko-KR" sz="2400" dirty="0">
                <a:solidFill>
                  <a:schemeClr val="bg1"/>
                </a:solidFill>
                <a:latin typeface="Bell MT" panose="02020503060305020303" pitchFamily="18" charset="0"/>
              </a:rPr>
              <a:t>Prof. Kartik Joshi</a:t>
            </a:r>
          </a:p>
          <a:p>
            <a:pPr algn="ctr">
              <a:lnSpc>
                <a:spcPct val="200000"/>
              </a:lnSpc>
              <a:defRPr/>
            </a:pPr>
            <a:r>
              <a:rPr lang="en-US" altLang="ko-KR" sz="3600" b="1" u="sng" dirty="0">
                <a:solidFill>
                  <a:schemeClr val="accent6">
                    <a:lumMod val="60000"/>
                    <a:lumOff val="40000"/>
                  </a:schemeClr>
                </a:solidFill>
                <a:latin typeface="Goudy Old Style" panose="02020502050305020303" pitchFamily="18" charset="0"/>
              </a:rPr>
              <a:t>Team Members </a:t>
            </a:r>
          </a:p>
          <a:p>
            <a:pPr marL="342900" indent="-342900" algn="ctr">
              <a:lnSpc>
                <a:spcPct val="200000"/>
              </a:lnSpc>
              <a:buFont typeface="Wingdings" panose="05000000000000000000" pitchFamily="2" charset="2"/>
              <a:buChar char="§"/>
              <a:defRPr/>
            </a:pPr>
            <a:r>
              <a:rPr lang="en-US" altLang="ko-KR" sz="2400" dirty="0">
                <a:solidFill>
                  <a:schemeClr val="bg1"/>
                </a:solidFill>
                <a:latin typeface="Bell MT" panose="02020503060305020303" pitchFamily="18" charset="0"/>
              </a:rPr>
              <a:t>Shashank </a:t>
            </a:r>
            <a:r>
              <a:rPr lang="en-US" altLang="ko-KR" sz="2400" dirty="0" err="1">
                <a:solidFill>
                  <a:schemeClr val="bg1"/>
                </a:solidFill>
                <a:latin typeface="Bell MT" panose="02020503060305020303" pitchFamily="18" charset="0"/>
              </a:rPr>
              <a:t>Gadam</a:t>
            </a:r>
            <a:r>
              <a:rPr lang="en-US" altLang="ko-KR" sz="2400" dirty="0">
                <a:solidFill>
                  <a:schemeClr val="bg1"/>
                </a:solidFill>
                <a:latin typeface="Bell MT" panose="02020503060305020303" pitchFamily="18" charset="0"/>
              </a:rPr>
              <a:t> (08)</a:t>
            </a:r>
          </a:p>
          <a:p>
            <a:pPr marL="342900" indent="-342900" algn="ctr">
              <a:lnSpc>
                <a:spcPct val="200000"/>
              </a:lnSpc>
              <a:buFont typeface="Wingdings" panose="05000000000000000000" pitchFamily="2" charset="2"/>
              <a:buChar char="§"/>
              <a:defRPr/>
            </a:pPr>
            <a:r>
              <a:rPr lang="en-US" altLang="ko-KR" sz="2400" dirty="0">
                <a:solidFill>
                  <a:schemeClr val="bg1"/>
                </a:solidFill>
                <a:latin typeface="Bell MT" panose="02020503060305020303" pitchFamily="18" charset="0"/>
              </a:rPr>
              <a:t>Suraj Panchal (19)</a:t>
            </a:r>
          </a:p>
          <a:p>
            <a:pPr marL="342900" indent="-342900" algn="ctr">
              <a:lnSpc>
                <a:spcPct val="200000"/>
              </a:lnSpc>
              <a:buFont typeface="Wingdings" panose="05000000000000000000" pitchFamily="2" charset="2"/>
              <a:buChar char="§"/>
              <a:defRPr/>
            </a:pPr>
            <a:r>
              <a:rPr lang="en-US" altLang="ko-KR" sz="2400" dirty="0">
                <a:solidFill>
                  <a:schemeClr val="bg1"/>
                </a:solidFill>
                <a:latin typeface="Bell MT" panose="02020503060305020303" pitchFamily="18" charset="0"/>
              </a:rPr>
              <a:t>Abhishek Patel (22)</a:t>
            </a:r>
          </a:p>
          <a:p>
            <a:pPr marL="342900" indent="-342900" algn="ctr">
              <a:lnSpc>
                <a:spcPct val="200000"/>
              </a:lnSpc>
              <a:buFont typeface="Wingdings" panose="05000000000000000000" pitchFamily="2" charset="2"/>
              <a:buChar char="§"/>
              <a:defRPr/>
            </a:pPr>
            <a:r>
              <a:rPr lang="en-US" altLang="ko-KR" sz="2400" dirty="0" err="1">
                <a:solidFill>
                  <a:schemeClr val="bg1"/>
                </a:solidFill>
                <a:latin typeface="Bell MT" panose="02020503060305020303" pitchFamily="18" charset="0"/>
              </a:rPr>
              <a:t>Monil</a:t>
            </a:r>
            <a:r>
              <a:rPr lang="en-US" altLang="ko-KR" sz="2400" dirty="0">
                <a:solidFill>
                  <a:schemeClr val="bg1"/>
                </a:solidFill>
                <a:latin typeface="Bell MT" panose="02020503060305020303" pitchFamily="18" charset="0"/>
              </a:rPr>
              <a:t> Shah (33)</a:t>
            </a:r>
          </a:p>
          <a:p>
            <a:pPr>
              <a:lnSpc>
                <a:spcPct val="200000"/>
              </a:lnSpc>
              <a:defRPr/>
            </a:pPr>
            <a:endParaRPr lang="en-US" altLang="ko-KR" sz="2400" b="1" dirty="0">
              <a:solidFill>
                <a:schemeClr val="bg1"/>
              </a:solidFill>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1FB067C-7793-3782-7968-F8EDCEC039A3}"/>
              </a:ext>
            </a:extLst>
          </p:cNvPr>
          <p:cNvGraphicFramePr>
            <a:graphicFrameLocks noGrp="1"/>
          </p:cNvGraphicFramePr>
          <p:nvPr>
            <p:extLst>
              <p:ext uri="{D42A27DB-BD31-4B8C-83A1-F6EECF244321}">
                <p14:modId xmlns:p14="http://schemas.microsoft.com/office/powerpoint/2010/main" val="239255990"/>
              </p:ext>
            </p:extLst>
          </p:nvPr>
        </p:nvGraphicFramePr>
        <p:xfrm>
          <a:off x="239291" y="1069467"/>
          <a:ext cx="11711829" cy="5499895"/>
        </p:xfrm>
        <a:graphic>
          <a:graphicData uri="http://schemas.openxmlformats.org/drawingml/2006/table">
            <a:tbl>
              <a:tblPr>
                <a:tableStyleId>{5C22544A-7EE6-4342-B048-85BDC9FD1C3A}</a:tableStyleId>
              </a:tblPr>
              <a:tblGrid>
                <a:gridCol w="1883986">
                  <a:extLst>
                    <a:ext uri="{9D8B030D-6E8A-4147-A177-3AD203B41FA5}">
                      <a16:colId xmlns:a16="http://schemas.microsoft.com/office/drawing/2014/main" val="3930969929"/>
                    </a:ext>
                  </a:extLst>
                </a:gridCol>
                <a:gridCol w="2350953">
                  <a:extLst>
                    <a:ext uri="{9D8B030D-6E8A-4147-A177-3AD203B41FA5}">
                      <a16:colId xmlns:a16="http://schemas.microsoft.com/office/drawing/2014/main" val="4162489985"/>
                    </a:ext>
                  </a:extLst>
                </a:gridCol>
                <a:gridCol w="1674652">
                  <a:extLst>
                    <a:ext uri="{9D8B030D-6E8A-4147-A177-3AD203B41FA5}">
                      <a16:colId xmlns:a16="http://schemas.microsoft.com/office/drawing/2014/main" val="179270227"/>
                    </a:ext>
                  </a:extLst>
                </a:gridCol>
                <a:gridCol w="1626345">
                  <a:extLst>
                    <a:ext uri="{9D8B030D-6E8A-4147-A177-3AD203B41FA5}">
                      <a16:colId xmlns:a16="http://schemas.microsoft.com/office/drawing/2014/main" val="2195789491"/>
                    </a:ext>
                  </a:extLst>
                </a:gridCol>
                <a:gridCol w="2350953">
                  <a:extLst>
                    <a:ext uri="{9D8B030D-6E8A-4147-A177-3AD203B41FA5}">
                      <a16:colId xmlns:a16="http://schemas.microsoft.com/office/drawing/2014/main" val="2454284775"/>
                    </a:ext>
                  </a:extLst>
                </a:gridCol>
                <a:gridCol w="1824940">
                  <a:extLst>
                    <a:ext uri="{9D8B030D-6E8A-4147-A177-3AD203B41FA5}">
                      <a16:colId xmlns:a16="http://schemas.microsoft.com/office/drawing/2014/main" val="3823975825"/>
                    </a:ext>
                  </a:extLst>
                </a:gridCol>
              </a:tblGrid>
              <a:tr h="273632">
                <a:tc gridSpan="5">
                  <a:txBody>
                    <a:bodyPr/>
                    <a:lstStyle/>
                    <a:p>
                      <a:pPr algn="ctr" fontAlgn="b"/>
                      <a:r>
                        <a:rPr lang="en-IN" sz="1100" u="none" strike="noStrike">
                          <a:effectLst/>
                        </a:rPr>
                        <a:t>Customer</a:t>
                      </a:r>
                      <a:endParaRPr lang="en-IN" sz="1100" b="1" i="0" u="none" strike="noStrike">
                        <a:solidFill>
                          <a:srgbClr val="000000"/>
                        </a:solidFill>
                        <a:effectLst/>
                        <a:latin typeface="Arial" panose="020B060402020202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4250991374"/>
                  </a:ext>
                </a:extLst>
              </a:tr>
              <a:tr h="273632">
                <a:tc>
                  <a:txBody>
                    <a:bodyPr/>
                    <a:lstStyle/>
                    <a:p>
                      <a:pPr algn="l" fontAlgn="b"/>
                      <a:r>
                        <a:rPr lang="en-IN" sz="1000" u="none" strike="noStrike">
                          <a:effectLst/>
                        </a:rPr>
                        <a:t>Column</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Data Type</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Constraint</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Auto Increment</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Description</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156504242"/>
                  </a:ext>
                </a:extLst>
              </a:tr>
              <a:tr h="273632">
                <a:tc>
                  <a:txBody>
                    <a:bodyPr/>
                    <a:lstStyle/>
                    <a:p>
                      <a:pPr algn="l" fontAlgn="b"/>
                      <a:r>
                        <a:rPr lang="en-IN" sz="1000" u="none" strike="noStrike">
                          <a:effectLst/>
                        </a:rPr>
                        <a:t>c_id</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int(10)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primary key</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yes</a:t>
                      </a:r>
                      <a:endParaRPr lang="en-IN" sz="1000" b="0" i="0" u="none" strike="noStrike">
                        <a:solidFill>
                          <a:srgbClr val="000000"/>
                        </a:solidFill>
                        <a:effectLst/>
                        <a:latin typeface="Arial" panose="020B0604020202020204" pitchFamily="34" charset="0"/>
                      </a:endParaRPr>
                    </a:p>
                  </a:txBody>
                  <a:tcPr marL="7620" marR="7620" marT="7620" marB="0" anchor="b"/>
                </a:tc>
                <a:tc gridSpan="2">
                  <a:txBody>
                    <a:bodyPr/>
                    <a:lstStyle/>
                    <a:p>
                      <a:pPr algn="l" fontAlgn="b"/>
                      <a:r>
                        <a:rPr lang="en-IN" sz="1000" u="none" strike="noStrike">
                          <a:effectLst/>
                        </a:rPr>
                        <a:t>ID for unique identification</a:t>
                      </a:r>
                      <a:endParaRPr lang="en-IN" sz="1000" b="0" i="0" u="none" strike="noStrike">
                        <a:solidFill>
                          <a:srgbClr val="000000"/>
                        </a:solidFill>
                        <a:effectLst/>
                        <a:latin typeface="Arial" panose="020B0604020202020204" pitchFamily="34" charset="0"/>
                      </a:endParaRPr>
                    </a:p>
                  </a:txBody>
                  <a:tcPr marL="7620" marR="7620" marT="7620" marB="0" anchor="b"/>
                </a:tc>
                <a:tc hMerge="1">
                  <a:txBody>
                    <a:bodyPr/>
                    <a:lstStyle/>
                    <a:p>
                      <a:endParaRPr lang="en-IN"/>
                    </a:p>
                  </a:txBody>
                  <a:tcPr/>
                </a:tc>
                <a:extLst>
                  <a:ext uri="{0D108BD9-81ED-4DB2-BD59-A6C34878D82A}">
                    <a16:rowId xmlns:a16="http://schemas.microsoft.com/office/drawing/2014/main" val="3314460872"/>
                  </a:ext>
                </a:extLst>
              </a:tr>
              <a:tr h="273632">
                <a:tc>
                  <a:txBody>
                    <a:bodyPr/>
                    <a:lstStyle/>
                    <a:p>
                      <a:pPr algn="l" fontAlgn="b"/>
                      <a:r>
                        <a:rPr lang="en-IN" sz="1000" u="none" strike="noStrike">
                          <a:effectLst/>
                        </a:rPr>
                        <a:t>c_fname</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String(20)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not null</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no</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first name </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175194520"/>
                  </a:ext>
                </a:extLst>
              </a:tr>
              <a:tr h="273632">
                <a:tc>
                  <a:txBody>
                    <a:bodyPr/>
                    <a:lstStyle/>
                    <a:p>
                      <a:pPr algn="l" fontAlgn="b"/>
                      <a:r>
                        <a:rPr lang="en-IN" sz="1000" u="none" strike="noStrike">
                          <a:effectLst/>
                        </a:rPr>
                        <a:t>c_lname</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String(20)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not null</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no</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last name</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585561958"/>
                  </a:ext>
                </a:extLst>
              </a:tr>
              <a:tr h="273632">
                <a:tc>
                  <a:txBody>
                    <a:bodyPr/>
                    <a:lstStyle/>
                    <a:p>
                      <a:pPr algn="l" fontAlgn="b"/>
                      <a:r>
                        <a:rPr lang="en-IN" sz="1000" u="none" strike="noStrike">
                          <a:effectLst/>
                        </a:rPr>
                        <a:t>c_email</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VARCHAR(20)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not null</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dirty="0">
                          <a:effectLst/>
                        </a:rPr>
                        <a:t>no</a:t>
                      </a:r>
                      <a:endParaRPr lang="en-IN" sz="1000" b="0" i="0" u="none" strike="noStrike" dirty="0">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email address</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596827063"/>
                  </a:ext>
                </a:extLst>
              </a:tr>
              <a:tr h="273632">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dirty="0">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820086160"/>
                  </a:ext>
                </a:extLst>
              </a:tr>
              <a:tr h="300887">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346782394"/>
                  </a:ext>
                </a:extLst>
              </a:tr>
              <a:tr h="273632">
                <a:tc gridSpan="5">
                  <a:txBody>
                    <a:bodyPr/>
                    <a:lstStyle/>
                    <a:p>
                      <a:pPr algn="ctr" fontAlgn="b"/>
                      <a:r>
                        <a:rPr lang="en-IN" sz="1100" u="none" strike="noStrike">
                          <a:effectLst/>
                        </a:rPr>
                        <a:t>Admin</a:t>
                      </a:r>
                      <a:endParaRPr lang="en-IN" sz="1100" b="1" i="0" u="none" strike="noStrike">
                        <a:solidFill>
                          <a:srgbClr val="000000"/>
                        </a:solidFill>
                        <a:effectLst/>
                        <a:latin typeface="Arial" panose="020B060402020202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370016456"/>
                  </a:ext>
                </a:extLst>
              </a:tr>
              <a:tr h="273632">
                <a:tc>
                  <a:txBody>
                    <a:bodyPr/>
                    <a:lstStyle/>
                    <a:p>
                      <a:pPr algn="l" fontAlgn="b"/>
                      <a:r>
                        <a:rPr lang="en-IN" sz="1000" u="none" strike="noStrike">
                          <a:effectLst/>
                        </a:rPr>
                        <a:t>Column</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Data Type</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Constraint</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Auto Increment</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Description</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697252799"/>
                  </a:ext>
                </a:extLst>
              </a:tr>
              <a:tr h="273632">
                <a:tc>
                  <a:txBody>
                    <a:bodyPr/>
                    <a:lstStyle/>
                    <a:p>
                      <a:pPr algn="l" fontAlgn="b"/>
                      <a:r>
                        <a:rPr lang="en-IN" sz="1000" u="none" strike="noStrike">
                          <a:effectLst/>
                        </a:rPr>
                        <a:t>admin_id</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int(10)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primary key</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gridSpan="2">
                  <a:txBody>
                    <a:bodyPr/>
                    <a:lstStyle/>
                    <a:p>
                      <a:pPr algn="l" fontAlgn="b"/>
                      <a:r>
                        <a:rPr lang="en-IN" sz="1000" u="none" strike="noStrike">
                          <a:effectLst/>
                        </a:rPr>
                        <a:t>ID for unique identification</a:t>
                      </a:r>
                      <a:endParaRPr lang="en-IN" sz="1000" b="0" i="0" u="none" strike="noStrike">
                        <a:solidFill>
                          <a:srgbClr val="000000"/>
                        </a:solidFill>
                        <a:effectLst/>
                        <a:latin typeface="Arial" panose="020B0604020202020204" pitchFamily="34" charset="0"/>
                      </a:endParaRPr>
                    </a:p>
                  </a:txBody>
                  <a:tcPr marL="7620" marR="7620" marT="7620" marB="0" anchor="b"/>
                </a:tc>
                <a:tc hMerge="1">
                  <a:txBody>
                    <a:bodyPr/>
                    <a:lstStyle/>
                    <a:p>
                      <a:endParaRPr lang="en-IN"/>
                    </a:p>
                  </a:txBody>
                  <a:tcPr/>
                </a:tc>
                <a:extLst>
                  <a:ext uri="{0D108BD9-81ED-4DB2-BD59-A6C34878D82A}">
                    <a16:rowId xmlns:a16="http://schemas.microsoft.com/office/drawing/2014/main" val="3765636329"/>
                  </a:ext>
                </a:extLst>
              </a:tr>
              <a:tr h="273632">
                <a:tc>
                  <a:txBody>
                    <a:bodyPr/>
                    <a:lstStyle/>
                    <a:p>
                      <a:pPr algn="l" fontAlgn="b"/>
                      <a:r>
                        <a:rPr lang="en-IN" sz="1000" u="none" strike="noStrike">
                          <a:effectLst/>
                        </a:rPr>
                        <a:t>admin_pw</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VARCHAR(20)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not null</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password</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701027516"/>
                  </a:ext>
                </a:extLst>
              </a:tr>
              <a:tr h="273632">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627453066"/>
                  </a:ext>
                </a:extLst>
              </a:tr>
              <a:tr h="273632">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107580657"/>
                  </a:ext>
                </a:extLst>
              </a:tr>
              <a:tr h="273632">
                <a:tc gridSpan="5">
                  <a:txBody>
                    <a:bodyPr/>
                    <a:lstStyle/>
                    <a:p>
                      <a:pPr algn="ctr" fontAlgn="b"/>
                      <a:r>
                        <a:rPr lang="en-IN" sz="1100" u="none" strike="noStrike">
                          <a:effectLst/>
                        </a:rPr>
                        <a:t>Category</a:t>
                      </a:r>
                      <a:endParaRPr lang="en-IN" sz="1100" b="1" i="0" u="none" strike="noStrike">
                        <a:solidFill>
                          <a:srgbClr val="000000"/>
                        </a:solidFill>
                        <a:effectLst/>
                        <a:latin typeface="Arial" panose="020B060402020202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851491339"/>
                  </a:ext>
                </a:extLst>
              </a:tr>
              <a:tr h="273632">
                <a:tc>
                  <a:txBody>
                    <a:bodyPr/>
                    <a:lstStyle/>
                    <a:p>
                      <a:pPr algn="l" fontAlgn="b"/>
                      <a:r>
                        <a:rPr lang="en-IN" sz="1000" u="none" strike="noStrike">
                          <a:effectLst/>
                        </a:rPr>
                        <a:t>Column</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Data Type</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Constraint</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Auto Increment</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Description</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406245259"/>
                  </a:ext>
                </a:extLst>
              </a:tr>
              <a:tr h="273632">
                <a:tc>
                  <a:txBody>
                    <a:bodyPr/>
                    <a:lstStyle/>
                    <a:p>
                      <a:pPr algn="l" fontAlgn="b"/>
                      <a:r>
                        <a:rPr lang="en-IN" sz="1000" u="none" strike="noStrike">
                          <a:effectLst/>
                        </a:rPr>
                        <a:t>cat_id</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int(10)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primary key</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yes</a:t>
                      </a:r>
                      <a:endParaRPr lang="en-IN" sz="1000" b="0" i="0" u="none" strike="noStrike">
                        <a:solidFill>
                          <a:srgbClr val="000000"/>
                        </a:solidFill>
                        <a:effectLst/>
                        <a:latin typeface="Arial" panose="020B0604020202020204" pitchFamily="34" charset="0"/>
                      </a:endParaRPr>
                    </a:p>
                  </a:txBody>
                  <a:tcPr marL="7620" marR="7620" marT="7620" marB="0" anchor="b"/>
                </a:tc>
                <a:tc gridSpan="2">
                  <a:txBody>
                    <a:bodyPr/>
                    <a:lstStyle/>
                    <a:p>
                      <a:pPr algn="l" fontAlgn="b"/>
                      <a:r>
                        <a:rPr lang="en-IN" sz="1000" u="none" strike="noStrike">
                          <a:effectLst/>
                        </a:rPr>
                        <a:t>ID for unique identification</a:t>
                      </a:r>
                      <a:endParaRPr lang="en-IN" sz="1000" b="0" i="0" u="none" strike="noStrike">
                        <a:solidFill>
                          <a:srgbClr val="000000"/>
                        </a:solidFill>
                        <a:effectLst/>
                        <a:latin typeface="Arial" panose="020B0604020202020204" pitchFamily="34" charset="0"/>
                      </a:endParaRPr>
                    </a:p>
                  </a:txBody>
                  <a:tcPr marL="7620" marR="7620" marT="7620" marB="0" anchor="b"/>
                </a:tc>
                <a:tc hMerge="1">
                  <a:txBody>
                    <a:bodyPr/>
                    <a:lstStyle/>
                    <a:p>
                      <a:endParaRPr lang="en-IN"/>
                    </a:p>
                  </a:txBody>
                  <a:tcPr/>
                </a:tc>
                <a:extLst>
                  <a:ext uri="{0D108BD9-81ED-4DB2-BD59-A6C34878D82A}">
                    <a16:rowId xmlns:a16="http://schemas.microsoft.com/office/drawing/2014/main" val="956069321"/>
                  </a:ext>
                </a:extLst>
              </a:tr>
              <a:tr h="273632">
                <a:tc>
                  <a:txBody>
                    <a:bodyPr/>
                    <a:lstStyle/>
                    <a:p>
                      <a:pPr algn="l" fontAlgn="b"/>
                      <a:r>
                        <a:rPr lang="en-IN" sz="1000" u="none" strike="noStrike">
                          <a:effectLst/>
                        </a:rPr>
                        <a:t>cat_name</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VARCHAR(20)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not null</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no</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category name</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495665830"/>
                  </a:ext>
                </a:extLst>
              </a:tr>
              <a:tr h="273632">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128401224"/>
                  </a:ext>
                </a:extLst>
              </a:tr>
              <a:tr h="273632">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516709555"/>
                  </a:ext>
                </a:extLst>
              </a:tr>
            </a:tbl>
          </a:graphicData>
        </a:graphic>
      </p:graphicFrame>
      <p:sp>
        <p:nvSpPr>
          <p:cNvPr id="6" name="TextBox 5">
            <a:extLst>
              <a:ext uri="{FF2B5EF4-FFF2-40B4-BE49-F238E27FC236}">
                <a16:creationId xmlns:a16="http://schemas.microsoft.com/office/drawing/2014/main" id="{901A0970-47B3-8365-E400-D24CE7B59367}"/>
              </a:ext>
            </a:extLst>
          </p:cNvPr>
          <p:cNvSpPr txBox="1"/>
          <p:nvPr/>
        </p:nvSpPr>
        <p:spPr>
          <a:xfrm>
            <a:off x="1846734" y="317481"/>
            <a:ext cx="8496944" cy="400110"/>
          </a:xfrm>
          <a:prstGeom prst="rect">
            <a:avLst/>
          </a:prstGeom>
          <a:noFill/>
        </p:spPr>
        <p:txBody>
          <a:bodyPr wrap="square" rtlCol="0">
            <a:spAutoFit/>
          </a:bodyPr>
          <a:lstStyle/>
          <a:p>
            <a:pPr algn="ctr"/>
            <a:r>
              <a:rPr lang="en-IN" dirty="0">
                <a:latin typeface="Algerian" panose="04020705040A02060702" pitchFamily="82" charset="0"/>
              </a:rPr>
              <a:t>Data Dictionary</a:t>
            </a:r>
          </a:p>
        </p:txBody>
      </p:sp>
    </p:spTree>
    <p:extLst>
      <p:ext uri="{BB962C8B-B14F-4D97-AF65-F5344CB8AC3E}">
        <p14:creationId xmlns:p14="http://schemas.microsoft.com/office/powerpoint/2010/main" val="3304882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CC9DBA8-C546-4947-9978-4AD7BD5930A7}"/>
              </a:ext>
            </a:extLst>
          </p:cNvPr>
          <p:cNvGraphicFramePr>
            <a:graphicFrameLocks noGrp="1"/>
          </p:cNvGraphicFramePr>
          <p:nvPr>
            <p:extLst>
              <p:ext uri="{D42A27DB-BD31-4B8C-83A1-F6EECF244321}">
                <p14:modId xmlns:p14="http://schemas.microsoft.com/office/powerpoint/2010/main" val="3634450440"/>
              </p:ext>
            </p:extLst>
          </p:nvPr>
        </p:nvGraphicFramePr>
        <p:xfrm>
          <a:off x="311298" y="202733"/>
          <a:ext cx="11616557" cy="6454122"/>
        </p:xfrm>
        <a:graphic>
          <a:graphicData uri="http://schemas.openxmlformats.org/drawingml/2006/table">
            <a:tbl>
              <a:tblPr>
                <a:tableStyleId>{5C22544A-7EE6-4342-B048-85BDC9FD1C3A}</a:tableStyleId>
              </a:tblPr>
              <a:tblGrid>
                <a:gridCol w="1868659">
                  <a:extLst>
                    <a:ext uri="{9D8B030D-6E8A-4147-A177-3AD203B41FA5}">
                      <a16:colId xmlns:a16="http://schemas.microsoft.com/office/drawing/2014/main" val="2039693037"/>
                    </a:ext>
                  </a:extLst>
                </a:gridCol>
                <a:gridCol w="2331828">
                  <a:extLst>
                    <a:ext uri="{9D8B030D-6E8A-4147-A177-3AD203B41FA5}">
                      <a16:colId xmlns:a16="http://schemas.microsoft.com/office/drawing/2014/main" val="2766836318"/>
                    </a:ext>
                  </a:extLst>
                </a:gridCol>
                <a:gridCol w="1661031">
                  <a:extLst>
                    <a:ext uri="{9D8B030D-6E8A-4147-A177-3AD203B41FA5}">
                      <a16:colId xmlns:a16="http://schemas.microsoft.com/office/drawing/2014/main" val="2422169727"/>
                    </a:ext>
                  </a:extLst>
                </a:gridCol>
                <a:gridCol w="1613116">
                  <a:extLst>
                    <a:ext uri="{9D8B030D-6E8A-4147-A177-3AD203B41FA5}">
                      <a16:colId xmlns:a16="http://schemas.microsoft.com/office/drawing/2014/main" val="3303992186"/>
                    </a:ext>
                  </a:extLst>
                </a:gridCol>
                <a:gridCol w="2331828">
                  <a:extLst>
                    <a:ext uri="{9D8B030D-6E8A-4147-A177-3AD203B41FA5}">
                      <a16:colId xmlns:a16="http://schemas.microsoft.com/office/drawing/2014/main" val="3013654611"/>
                    </a:ext>
                  </a:extLst>
                </a:gridCol>
                <a:gridCol w="1810095">
                  <a:extLst>
                    <a:ext uri="{9D8B030D-6E8A-4147-A177-3AD203B41FA5}">
                      <a16:colId xmlns:a16="http://schemas.microsoft.com/office/drawing/2014/main" val="907507465"/>
                    </a:ext>
                  </a:extLst>
                </a:gridCol>
              </a:tblGrid>
              <a:tr h="233121">
                <a:tc gridSpan="5">
                  <a:txBody>
                    <a:bodyPr/>
                    <a:lstStyle/>
                    <a:p>
                      <a:pPr algn="ctr" fontAlgn="b"/>
                      <a:r>
                        <a:rPr lang="en-IN" sz="1100" u="none" strike="noStrike">
                          <a:effectLst/>
                        </a:rPr>
                        <a:t>Products</a:t>
                      </a:r>
                      <a:endParaRPr lang="en-IN" sz="1100" b="1" i="0" u="none" strike="noStrike">
                        <a:solidFill>
                          <a:srgbClr val="000000"/>
                        </a:solidFill>
                        <a:effectLst/>
                        <a:latin typeface="Arial" panose="020B0604020202020204" pitchFamily="34" charset="0"/>
                      </a:endParaRPr>
                    </a:p>
                  </a:txBody>
                  <a:tcPr marL="7276" marR="7276" marT="7276"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4080643902"/>
                  </a:ext>
                </a:extLst>
              </a:tr>
              <a:tr h="364113">
                <a:tc>
                  <a:txBody>
                    <a:bodyPr/>
                    <a:lstStyle/>
                    <a:p>
                      <a:pPr algn="l" fontAlgn="b"/>
                      <a:r>
                        <a:rPr lang="en-IN" sz="1000" u="none" strike="noStrike">
                          <a:effectLst/>
                        </a:rPr>
                        <a:t>Column</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Data Type</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Constraint</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Auto Increment</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Description</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2932916065"/>
                  </a:ext>
                </a:extLst>
              </a:tr>
              <a:tr h="233121">
                <a:tc>
                  <a:txBody>
                    <a:bodyPr/>
                    <a:lstStyle/>
                    <a:p>
                      <a:pPr algn="l" fontAlgn="b"/>
                      <a:r>
                        <a:rPr lang="en-IN" sz="1000" u="none" strike="noStrike">
                          <a:effectLst/>
                        </a:rPr>
                        <a:t>p_id</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int(10)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primary key</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yes</a:t>
                      </a:r>
                      <a:endParaRPr lang="en-IN" sz="1000" b="0" i="0" u="none" strike="noStrike">
                        <a:solidFill>
                          <a:srgbClr val="000000"/>
                        </a:solidFill>
                        <a:effectLst/>
                        <a:latin typeface="Arial" panose="020B0604020202020204" pitchFamily="34" charset="0"/>
                      </a:endParaRPr>
                    </a:p>
                  </a:txBody>
                  <a:tcPr marL="7276" marR="7276" marT="7276" marB="0" anchor="b"/>
                </a:tc>
                <a:tc gridSpan="2">
                  <a:txBody>
                    <a:bodyPr/>
                    <a:lstStyle/>
                    <a:p>
                      <a:pPr algn="l" fontAlgn="b"/>
                      <a:r>
                        <a:rPr lang="en-IN" sz="1000" u="none" strike="noStrike">
                          <a:effectLst/>
                        </a:rPr>
                        <a:t>ID for unique identification</a:t>
                      </a:r>
                      <a:endParaRPr lang="en-IN" sz="1000" b="0" i="0" u="none" strike="noStrike">
                        <a:solidFill>
                          <a:srgbClr val="000000"/>
                        </a:solidFill>
                        <a:effectLst/>
                        <a:latin typeface="Arial" panose="020B0604020202020204" pitchFamily="34" charset="0"/>
                      </a:endParaRPr>
                    </a:p>
                  </a:txBody>
                  <a:tcPr marL="7276" marR="7276" marT="7276" marB="0" anchor="b"/>
                </a:tc>
                <a:tc hMerge="1">
                  <a:txBody>
                    <a:bodyPr/>
                    <a:lstStyle/>
                    <a:p>
                      <a:endParaRPr lang="en-IN"/>
                    </a:p>
                  </a:txBody>
                  <a:tcPr/>
                </a:tc>
                <a:extLst>
                  <a:ext uri="{0D108BD9-81ED-4DB2-BD59-A6C34878D82A}">
                    <a16:rowId xmlns:a16="http://schemas.microsoft.com/office/drawing/2014/main" val="257461366"/>
                  </a:ext>
                </a:extLst>
              </a:tr>
              <a:tr h="233121">
                <a:tc>
                  <a:txBody>
                    <a:bodyPr/>
                    <a:lstStyle/>
                    <a:p>
                      <a:pPr algn="l" fontAlgn="b"/>
                      <a:r>
                        <a:rPr lang="en-IN" sz="1000" u="none" strike="noStrike">
                          <a:effectLst/>
                        </a:rPr>
                        <a:t>p_name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VARCHAR(20)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not null</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product name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2921510990"/>
                  </a:ext>
                </a:extLst>
              </a:tr>
              <a:tr h="233121">
                <a:tc>
                  <a:txBody>
                    <a:bodyPr/>
                    <a:lstStyle/>
                    <a:p>
                      <a:pPr algn="l" fontAlgn="b"/>
                      <a:r>
                        <a:rPr lang="en-IN" sz="1000" u="none" strike="noStrike">
                          <a:effectLst/>
                        </a:rPr>
                        <a:t>p_size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String(10)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product size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3509673905"/>
                  </a:ext>
                </a:extLst>
              </a:tr>
              <a:tr h="233121">
                <a:tc>
                  <a:txBody>
                    <a:bodyPr/>
                    <a:lstStyle/>
                    <a:p>
                      <a:pPr algn="l" fontAlgn="b"/>
                      <a:r>
                        <a:rPr lang="en-IN" sz="1000" u="none" strike="noStrike">
                          <a:effectLst/>
                        </a:rPr>
                        <a:t>p_status</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String(10)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dirty="0">
                          <a:effectLst/>
                        </a:rPr>
                        <a:t>not null</a:t>
                      </a:r>
                      <a:endParaRPr lang="en-IN" sz="1000" b="0" i="0" u="none" strike="noStrike" dirty="0">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product status</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2203681702"/>
                  </a:ext>
                </a:extLst>
              </a:tr>
              <a:tr h="233121">
                <a:tc>
                  <a:txBody>
                    <a:bodyPr/>
                    <a:lstStyle/>
                    <a:p>
                      <a:pPr algn="l" fontAlgn="b"/>
                      <a:r>
                        <a:rPr lang="en-IN" sz="1000" u="none" strike="noStrike">
                          <a:effectLst/>
                        </a:rPr>
                        <a:t>p_price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int(10)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dirty="0">
                          <a:effectLst/>
                        </a:rPr>
                        <a:t>not null</a:t>
                      </a:r>
                      <a:endParaRPr lang="en-IN" sz="1000" b="0" i="0" u="none" strike="noStrike" dirty="0">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product price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1969154601"/>
                  </a:ext>
                </a:extLst>
              </a:tr>
              <a:tr h="233121">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465114578"/>
                  </a:ext>
                </a:extLst>
              </a:tr>
              <a:tr h="233121">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330741297"/>
                  </a:ext>
                </a:extLst>
              </a:tr>
              <a:tr h="233121">
                <a:tc gridSpan="5">
                  <a:txBody>
                    <a:bodyPr/>
                    <a:lstStyle/>
                    <a:p>
                      <a:pPr algn="ctr" fontAlgn="b"/>
                      <a:r>
                        <a:rPr lang="en-IN" sz="1100" u="none" strike="noStrike">
                          <a:effectLst/>
                        </a:rPr>
                        <a:t>Order</a:t>
                      </a:r>
                      <a:endParaRPr lang="en-IN" sz="1100" b="1" i="0" u="none" strike="noStrike">
                        <a:solidFill>
                          <a:srgbClr val="000000"/>
                        </a:solidFill>
                        <a:effectLst/>
                        <a:latin typeface="Arial" panose="020B0604020202020204" pitchFamily="34" charset="0"/>
                      </a:endParaRPr>
                    </a:p>
                  </a:txBody>
                  <a:tcPr marL="7276" marR="7276" marT="7276"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610140128"/>
                  </a:ext>
                </a:extLst>
              </a:tr>
              <a:tr h="364113">
                <a:tc>
                  <a:txBody>
                    <a:bodyPr/>
                    <a:lstStyle/>
                    <a:p>
                      <a:pPr algn="l" fontAlgn="b"/>
                      <a:r>
                        <a:rPr lang="en-IN" sz="1000" u="none" strike="noStrike">
                          <a:effectLst/>
                        </a:rPr>
                        <a:t>Column</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Data Type</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Constraint</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Auto Increment</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Description</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4294872181"/>
                  </a:ext>
                </a:extLst>
              </a:tr>
              <a:tr h="233121">
                <a:tc>
                  <a:txBody>
                    <a:bodyPr/>
                    <a:lstStyle/>
                    <a:p>
                      <a:pPr algn="l" fontAlgn="b"/>
                      <a:r>
                        <a:rPr lang="en-IN" sz="1000" u="none" strike="noStrike">
                          <a:effectLst/>
                        </a:rPr>
                        <a:t>o_id</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VARCHAR(20)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primary key</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yes</a:t>
                      </a:r>
                      <a:endParaRPr lang="en-IN" sz="1000" b="0" i="0" u="none" strike="noStrike">
                        <a:solidFill>
                          <a:srgbClr val="000000"/>
                        </a:solidFill>
                        <a:effectLst/>
                        <a:latin typeface="Arial" panose="020B0604020202020204" pitchFamily="34" charset="0"/>
                      </a:endParaRPr>
                    </a:p>
                  </a:txBody>
                  <a:tcPr marL="7276" marR="7276" marT="7276" marB="0" anchor="b"/>
                </a:tc>
                <a:tc gridSpan="2">
                  <a:txBody>
                    <a:bodyPr/>
                    <a:lstStyle/>
                    <a:p>
                      <a:pPr algn="l" fontAlgn="b"/>
                      <a:r>
                        <a:rPr lang="en-IN" sz="1000" u="none" strike="noStrike">
                          <a:effectLst/>
                        </a:rPr>
                        <a:t>ID for unique identification</a:t>
                      </a:r>
                      <a:endParaRPr lang="en-IN" sz="1000" b="0" i="0" u="none" strike="noStrike">
                        <a:solidFill>
                          <a:srgbClr val="000000"/>
                        </a:solidFill>
                        <a:effectLst/>
                        <a:latin typeface="Arial" panose="020B0604020202020204" pitchFamily="34" charset="0"/>
                      </a:endParaRPr>
                    </a:p>
                  </a:txBody>
                  <a:tcPr marL="7276" marR="7276" marT="7276" marB="0" anchor="b"/>
                </a:tc>
                <a:tc hMerge="1">
                  <a:txBody>
                    <a:bodyPr/>
                    <a:lstStyle/>
                    <a:p>
                      <a:endParaRPr lang="en-IN"/>
                    </a:p>
                  </a:txBody>
                  <a:tcPr/>
                </a:tc>
                <a:extLst>
                  <a:ext uri="{0D108BD9-81ED-4DB2-BD59-A6C34878D82A}">
                    <a16:rowId xmlns:a16="http://schemas.microsoft.com/office/drawing/2014/main" val="406407451"/>
                  </a:ext>
                </a:extLst>
              </a:tr>
              <a:tr h="233121">
                <a:tc>
                  <a:txBody>
                    <a:bodyPr/>
                    <a:lstStyle/>
                    <a:p>
                      <a:pPr algn="l" fontAlgn="b"/>
                      <a:r>
                        <a:rPr lang="en-IN" sz="1000" u="none" strike="noStrike">
                          <a:effectLst/>
                        </a:rPr>
                        <a:t>o_date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VARCHAR(12)</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not null</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order date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2300195249"/>
                  </a:ext>
                </a:extLst>
              </a:tr>
              <a:tr h="233121">
                <a:tc>
                  <a:txBody>
                    <a:bodyPr/>
                    <a:lstStyle/>
                    <a:p>
                      <a:pPr algn="l" fontAlgn="b"/>
                      <a:r>
                        <a:rPr lang="en-IN" sz="1000" u="none" strike="noStrike">
                          <a:effectLst/>
                        </a:rPr>
                        <a:t>o_amount</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int(10)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not null</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order amount</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4194964080"/>
                  </a:ext>
                </a:extLst>
              </a:tr>
              <a:tr h="233121">
                <a:tc>
                  <a:txBody>
                    <a:bodyPr/>
                    <a:lstStyle/>
                    <a:p>
                      <a:pPr algn="l" fontAlgn="b"/>
                      <a:r>
                        <a:rPr lang="en-IN" sz="1000" u="none" strike="noStrike">
                          <a:effectLst/>
                        </a:rPr>
                        <a:t>c_id</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int(10)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foreign key</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FK : customer table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170013502"/>
                  </a:ext>
                </a:extLst>
              </a:tr>
              <a:tr h="233121">
                <a:tc>
                  <a:txBody>
                    <a:bodyPr/>
                    <a:lstStyle/>
                    <a:p>
                      <a:pPr algn="l" fontAlgn="b"/>
                      <a:r>
                        <a:rPr lang="en-IN" sz="1000" u="none" strike="noStrike">
                          <a:effectLst/>
                        </a:rPr>
                        <a:t>p_id</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int(10)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foreign key</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FK : product table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4271474909"/>
                  </a:ext>
                </a:extLst>
              </a:tr>
              <a:tr h="233121">
                <a:tc>
                  <a:txBody>
                    <a:bodyPr/>
                    <a:lstStyle/>
                    <a:p>
                      <a:pPr algn="l" fontAlgn="b"/>
                      <a:r>
                        <a:rPr lang="en-IN" sz="1000" u="none" strike="noStrike">
                          <a:effectLst/>
                        </a:rPr>
                        <a:t>coupon_code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VARCHAR(10)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coupon code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1057091227"/>
                  </a:ext>
                </a:extLst>
              </a:tr>
              <a:tr h="233121">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765372714"/>
                  </a:ext>
                </a:extLst>
              </a:tr>
              <a:tr h="233121">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1564239236"/>
                  </a:ext>
                </a:extLst>
              </a:tr>
              <a:tr h="233121">
                <a:tc gridSpan="5">
                  <a:txBody>
                    <a:bodyPr/>
                    <a:lstStyle/>
                    <a:p>
                      <a:pPr algn="ctr" fontAlgn="b"/>
                      <a:r>
                        <a:rPr lang="en-IN" sz="1100" u="none" strike="noStrike">
                          <a:effectLst/>
                        </a:rPr>
                        <a:t>Payment</a:t>
                      </a:r>
                      <a:endParaRPr lang="en-IN" sz="1100" b="1" i="0" u="none" strike="noStrike">
                        <a:solidFill>
                          <a:srgbClr val="000000"/>
                        </a:solidFill>
                        <a:effectLst/>
                        <a:latin typeface="Arial" panose="020B0604020202020204" pitchFamily="34" charset="0"/>
                      </a:endParaRPr>
                    </a:p>
                  </a:txBody>
                  <a:tcPr marL="7276" marR="7276" marT="7276"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2580891415"/>
                  </a:ext>
                </a:extLst>
              </a:tr>
              <a:tr h="364113">
                <a:tc>
                  <a:txBody>
                    <a:bodyPr/>
                    <a:lstStyle/>
                    <a:p>
                      <a:pPr algn="l" fontAlgn="b"/>
                      <a:r>
                        <a:rPr lang="en-IN" sz="1000" u="none" strike="noStrike">
                          <a:effectLst/>
                        </a:rPr>
                        <a:t>Column</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Data Type</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Constraint</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Auto Increment</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Description</a:t>
                      </a:r>
                      <a:endParaRPr lang="en-IN" sz="1000" b="1"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3310262318"/>
                  </a:ext>
                </a:extLst>
              </a:tr>
              <a:tr h="233121">
                <a:tc>
                  <a:txBody>
                    <a:bodyPr/>
                    <a:lstStyle/>
                    <a:p>
                      <a:pPr algn="l" fontAlgn="b"/>
                      <a:r>
                        <a:rPr lang="en-IN" sz="1000" u="none" strike="noStrike">
                          <a:effectLst/>
                        </a:rPr>
                        <a:t>pay_id</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VARCHAR(15)</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primary key</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yes</a:t>
                      </a:r>
                      <a:endParaRPr lang="en-IN" sz="1000" b="0" i="0" u="none" strike="noStrike">
                        <a:solidFill>
                          <a:srgbClr val="000000"/>
                        </a:solidFill>
                        <a:effectLst/>
                        <a:latin typeface="Arial" panose="020B0604020202020204" pitchFamily="34" charset="0"/>
                      </a:endParaRPr>
                    </a:p>
                  </a:txBody>
                  <a:tcPr marL="7276" marR="7276" marT="7276" marB="0" anchor="b"/>
                </a:tc>
                <a:tc gridSpan="2">
                  <a:txBody>
                    <a:bodyPr/>
                    <a:lstStyle/>
                    <a:p>
                      <a:pPr algn="l" fontAlgn="b"/>
                      <a:r>
                        <a:rPr lang="en-IN" sz="1000" u="none" strike="noStrike">
                          <a:effectLst/>
                        </a:rPr>
                        <a:t>ID for unique identification</a:t>
                      </a:r>
                      <a:endParaRPr lang="en-IN" sz="1000" b="0" i="0" u="none" strike="noStrike">
                        <a:solidFill>
                          <a:srgbClr val="000000"/>
                        </a:solidFill>
                        <a:effectLst/>
                        <a:latin typeface="Arial" panose="020B0604020202020204" pitchFamily="34" charset="0"/>
                      </a:endParaRPr>
                    </a:p>
                  </a:txBody>
                  <a:tcPr marL="7276" marR="7276" marT="7276" marB="0" anchor="b"/>
                </a:tc>
                <a:tc hMerge="1">
                  <a:txBody>
                    <a:bodyPr/>
                    <a:lstStyle/>
                    <a:p>
                      <a:endParaRPr lang="en-IN"/>
                    </a:p>
                  </a:txBody>
                  <a:tcPr/>
                </a:tc>
                <a:extLst>
                  <a:ext uri="{0D108BD9-81ED-4DB2-BD59-A6C34878D82A}">
                    <a16:rowId xmlns:a16="http://schemas.microsoft.com/office/drawing/2014/main" val="2219043370"/>
                  </a:ext>
                </a:extLst>
              </a:tr>
              <a:tr h="233121">
                <a:tc>
                  <a:txBody>
                    <a:bodyPr/>
                    <a:lstStyle/>
                    <a:p>
                      <a:pPr algn="l" fontAlgn="b"/>
                      <a:r>
                        <a:rPr lang="en-IN" sz="1000" u="none" strike="noStrike">
                          <a:effectLst/>
                        </a:rPr>
                        <a:t>p_date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VARCHAR(15)</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not null</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payment date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3105757149"/>
                  </a:ext>
                </a:extLst>
              </a:tr>
              <a:tr h="233121">
                <a:tc>
                  <a:txBody>
                    <a:bodyPr/>
                    <a:lstStyle/>
                    <a:p>
                      <a:pPr algn="l" fontAlgn="b"/>
                      <a:r>
                        <a:rPr lang="en-IN" sz="1000" u="none" strike="noStrike">
                          <a:effectLst/>
                        </a:rPr>
                        <a:t>p_amount</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int(10)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not null</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no</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payment amount</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3425516603"/>
                  </a:ext>
                </a:extLst>
              </a:tr>
              <a:tr h="233121">
                <a:tc>
                  <a:txBody>
                    <a:bodyPr/>
                    <a:lstStyle/>
                    <a:p>
                      <a:pPr algn="l" fontAlgn="b"/>
                      <a:r>
                        <a:rPr lang="en-IN" sz="1000" u="none" strike="noStrike">
                          <a:effectLst/>
                        </a:rPr>
                        <a:t>o_id</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VARCHAR(20)</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foreign key</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r>
                        <a:rPr lang="en-IN" sz="1000" u="none" strike="noStrike">
                          <a:effectLst/>
                        </a:rPr>
                        <a:t>FK : order table</a:t>
                      </a:r>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1453904285"/>
                  </a:ext>
                </a:extLst>
              </a:tr>
              <a:tr h="233121">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dirty="0">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dirty="0">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276" marR="7276" marT="7276" marB="0" anchor="b"/>
                </a:tc>
                <a:tc>
                  <a:txBody>
                    <a:bodyPr/>
                    <a:lstStyle/>
                    <a:p>
                      <a:pPr algn="l" fontAlgn="b"/>
                      <a:endParaRPr lang="en-IN" sz="1000" b="0" i="0" u="none" strike="noStrike" dirty="0">
                        <a:solidFill>
                          <a:srgbClr val="000000"/>
                        </a:solidFill>
                        <a:effectLst/>
                        <a:latin typeface="Arial" panose="020B0604020202020204" pitchFamily="34" charset="0"/>
                      </a:endParaRPr>
                    </a:p>
                  </a:txBody>
                  <a:tcPr marL="7276" marR="7276" marT="7276" marB="0" anchor="b"/>
                </a:tc>
                <a:extLst>
                  <a:ext uri="{0D108BD9-81ED-4DB2-BD59-A6C34878D82A}">
                    <a16:rowId xmlns:a16="http://schemas.microsoft.com/office/drawing/2014/main" val="380833103"/>
                  </a:ext>
                </a:extLst>
              </a:tr>
            </a:tbl>
          </a:graphicData>
        </a:graphic>
      </p:graphicFrame>
    </p:spTree>
    <p:extLst>
      <p:ext uri="{BB962C8B-B14F-4D97-AF65-F5344CB8AC3E}">
        <p14:creationId xmlns:p14="http://schemas.microsoft.com/office/powerpoint/2010/main" val="1659199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1C47929-6BE4-73BF-086B-7F24684001CB}"/>
              </a:ext>
            </a:extLst>
          </p:cNvPr>
          <p:cNvGraphicFramePr>
            <a:graphicFrameLocks noGrp="1"/>
          </p:cNvGraphicFramePr>
          <p:nvPr>
            <p:extLst>
              <p:ext uri="{D42A27DB-BD31-4B8C-83A1-F6EECF244321}">
                <p14:modId xmlns:p14="http://schemas.microsoft.com/office/powerpoint/2010/main" val="396132145"/>
              </p:ext>
            </p:extLst>
          </p:nvPr>
        </p:nvGraphicFramePr>
        <p:xfrm>
          <a:off x="131278" y="333450"/>
          <a:ext cx="11927855" cy="4184580"/>
        </p:xfrm>
        <a:graphic>
          <a:graphicData uri="http://schemas.openxmlformats.org/drawingml/2006/table">
            <a:tbl>
              <a:tblPr>
                <a:tableStyleId>{5C22544A-7EE6-4342-B048-85BDC9FD1C3A}</a:tableStyleId>
              </a:tblPr>
              <a:tblGrid>
                <a:gridCol w="2272898">
                  <a:extLst>
                    <a:ext uri="{9D8B030D-6E8A-4147-A177-3AD203B41FA5}">
                      <a16:colId xmlns:a16="http://schemas.microsoft.com/office/drawing/2014/main" val="1741612143"/>
                    </a:ext>
                  </a:extLst>
                </a:gridCol>
                <a:gridCol w="2836265">
                  <a:extLst>
                    <a:ext uri="{9D8B030D-6E8A-4147-A177-3AD203B41FA5}">
                      <a16:colId xmlns:a16="http://schemas.microsoft.com/office/drawing/2014/main" val="3239671124"/>
                    </a:ext>
                  </a:extLst>
                </a:gridCol>
                <a:gridCol w="2020353">
                  <a:extLst>
                    <a:ext uri="{9D8B030D-6E8A-4147-A177-3AD203B41FA5}">
                      <a16:colId xmlns:a16="http://schemas.microsoft.com/office/drawing/2014/main" val="347037164"/>
                    </a:ext>
                  </a:extLst>
                </a:gridCol>
                <a:gridCol w="1962074">
                  <a:extLst>
                    <a:ext uri="{9D8B030D-6E8A-4147-A177-3AD203B41FA5}">
                      <a16:colId xmlns:a16="http://schemas.microsoft.com/office/drawing/2014/main" val="1005866774"/>
                    </a:ext>
                  </a:extLst>
                </a:gridCol>
                <a:gridCol w="2836265">
                  <a:extLst>
                    <a:ext uri="{9D8B030D-6E8A-4147-A177-3AD203B41FA5}">
                      <a16:colId xmlns:a16="http://schemas.microsoft.com/office/drawing/2014/main" val="3299981966"/>
                    </a:ext>
                  </a:extLst>
                </a:gridCol>
              </a:tblGrid>
              <a:tr h="348715">
                <a:tc gridSpan="5">
                  <a:txBody>
                    <a:bodyPr/>
                    <a:lstStyle/>
                    <a:p>
                      <a:pPr algn="ctr" fontAlgn="b"/>
                      <a:r>
                        <a:rPr lang="en-IN" sz="1100" u="none" strike="noStrike">
                          <a:effectLst/>
                        </a:rPr>
                        <a:t>Invoice</a:t>
                      </a:r>
                      <a:endParaRPr lang="en-IN" sz="1100" b="1" i="0" u="none" strike="noStrike">
                        <a:solidFill>
                          <a:srgbClr val="000000"/>
                        </a:solidFill>
                        <a:effectLst/>
                        <a:latin typeface="Arial" panose="020B060402020202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188517963"/>
                  </a:ext>
                </a:extLst>
              </a:tr>
              <a:tr h="348715">
                <a:tc>
                  <a:txBody>
                    <a:bodyPr/>
                    <a:lstStyle/>
                    <a:p>
                      <a:pPr algn="l" fontAlgn="b"/>
                      <a:r>
                        <a:rPr lang="en-IN" sz="1000" u="none" strike="noStrike">
                          <a:effectLst/>
                        </a:rPr>
                        <a:t>Column</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Data Type</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Constraint</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Auto Increment</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dirty="0">
                          <a:effectLst/>
                        </a:rPr>
                        <a:t>Description</a:t>
                      </a:r>
                      <a:endParaRPr lang="en-IN" sz="1000" b="1"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380196064"/>
                  </a:ext>
                </a:extLst>
              </a:tr>
              <a:tr h="348715">
                <a:tc>
                  <a:txBody>
                    <a:bodyPr/>
                    <a:lstStyle/>
                    <a:p>
                      <a:pPr algn="l" fontAlgn="b"/>
                      <a:r>
                        <a:rPr lang="en-IN" sz="1000" u="none" strike="noStrike">
                          <a:effectLst/>
                        </a:rPr>
                        <a:t>I_id</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VARCHAR(20)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primary key</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yes</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ID for unique identification</a:t>
                      </a:r>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243614285"/>
                  </a:ext>
                </a:extLst>
              </a:tr>
              <a:tr h="348715">
                <a:tc>
                  <a:txBody>
                    <a:bodyPr/>
                    <a:lstStyle/>
                    <a:p>
                      <a:pPr algn="l" fontAlgn="b"/>
                      <a:r>
                        <a:rPr lang="en-IN" sz="1000" u="none" strike="noStrike">
                          <a:effectLst/>
                        </a:rPr>
                        <a:t>I_tax</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VARCHAR(20)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not null</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no</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invoice tax </a:t>
                      </a:r>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330602200"/>
                  </a:ext>
                </a:extLst>
              </a:tr>
              <a:tr h="348715">
                <a:tc>
                  <a:txBody>
                    <a:bodyPr/>
                    <a:lstStyle/>
                    <a:p>
                      <a:pPr algn="l" fontAlgn="b"/>
                      <a:r>
                        <a:rPr lang="en-IN" sz="1000" u="none" strike="noStrike">
                          <a:effectLst/>
                        </a:rPr>
                        <a:t>pay_id</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VARCHAR(15)</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foreign key</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FK : payment table</a:t>
                      </a:r>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4262148875"/>
                  </a:ext>
                </a:extLst>
              </a:tr>
              <a:tr h="348715">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590068121"/>
                  </a:ext>
                </a:extLst>
              </a:tr>
              <a:tr h="348715">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01392099"/>
                  </a:ext>
                </a:extLst>
              </a:tr>
              <a:tr h="348715">
                <a:tc gridSpan="5">
                  <a:txBody>
                    <a:bodyPr/>
                    <a:lstStyle/>
                    <a:p>
                      <a:pPr algn="ctr" fontAlgn="b"/>
                      <a:r>
                        <a:rPr lang="en-IN" sz="1100" u="none" strike="noStrike">
                          <a:effectLst/>
                        </a:rPr>
                        <a:t>Delivery</a:t>
                      </a:r>
                      <a:endParaRPr lang="en-IN" sz="1100" b="1" i="0" u="none" strike="noStrike">
                        <a:solidFill>
                          <a:srgbClr val="000000"/>
                        </a:solidFill>
                        <a:effectLst/>
                        <a:latin typeface="Arial" panose="020B060402020202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86398392"/>
                  </a:ext>
                </a:extLst>
              </a:tr>
              <a:tr h="348715">
                <a:tc>
                  <a:txBody>
                    <a:bodyPr/>
                    <a:lstStyle/>
                    <a:p>
                      <a:pPr algn="l" fontAlgn="b"/>
                      <a:r>
                        <a:rPr lang="en-IN" sz="1000" u="none" strike="noStrike">
                          <a:effectLst/>
                        </a:rPr>
                        <a:t>Column</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Data Type</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Constraint</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Auto Increment</a:t>
                      </a:r>
                      <a:endParaRPr lang="en-IN" sz="1000" b="1"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Description</a:t>
                      </a:r>
                      <a:endParaRPr lang="en-IN" sz="1000" b="1"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198931821"/>
                  </a:ext>
                </a:extLst>
              </a:tr>
              <a:tr h="348715">
                <a:tc>
                  <a:txBody>
                    <a:bodyPr/>
                    <a:lstStyle/>
                    <a:p>
                      <a:pPr algn="l" fontAlgn="b"/>
                      <a:r>
                        <a:rPr lang="en-IN" sz="1000" u="none" strike="noStrike">
                          <a:effectLst/>
                        </a:rPr>
                        <a:t>Tracking_id</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VARCHAR(20)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primary key</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yes</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ID for unique identification</a:t>
                      </a:r>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494181842"/>
                  </a:ext>
                </a:extLst>
              </a:tr>
              <a:tr h="348715">
                <a:tc>
                  <a:txBody>
                    <a:bodyPr/>
                    <a:lstStyle/>
                    <a:p>
                      <a:pPr algn="l" fontAlgn="b"/>
                      <a:r>
                        <a:rPr lang="en-IN" sz="1000" u="none" strike="noStrike">
                          <a:effectLst/>
                        </a:rPr>
                        <a:t>I_id</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VARCHAR(20)</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foreign key</a:t>
                      </a:r>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IN" sz="1000" u="none" strike="noStrike">
                          <a:effectLst/>
                        </a:rPr>
                        <a:t>FK : invoice table</a:t>
                      </a:r>
                      <a:endParaRPr lang="en-IN" sz="1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238334912"/>
                  </a:ext>
                </a:extLst>
              </a:tr>
              <a:tr h="348715">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endParaRPr lang="en-IN" sz="10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300893935"/>
                  </a:ext>
                </a:extLst>
              </a:tr>
            </a:tbl>
          </a:graphicData>
        </a:graphic>
      </p:graphicFrame>
    </p:spTree>
    <p:extLst>
      <p:ext uri="{BB962C8B-B14F-4D97-AF65-F5344CB8AC3E}">
        <p14:creationId xmlns:p14="http://schemas.microsoft.com/office/powerpoint/2010/main" val="3281422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886B-89DF-6E58-800E-5481E560DA4D}"/>
              </a:ext>
            </a:extLst>
          </p:cNvPr>
          <p:cNvSpPr>
            <a:spLocks noGrp="1"/>
          </p:cNvSpPr>
          <p:nvPr>
            <p:ph type="ctrTitle"/>
          </p:nvPr>
        </p:nvSpPr>
        <p:spPr>
          <a:xfrm>
            <a:off x="1522698" y="2817726"/>
            <a:ext cx="9145016" cy="1224136"/>
          </a:xfrm>
        </p:spPr>
        <p:txBody>
          <a:bodyPr/>
          <a:lstStyle/>
          <a:p>
            <a:pPr algn="ctr"/>
            <a:r>
              <a:rPr lang="en-IN" dirty="0">
                <a:solidFill>
                  <a:schemeClr val="tx1"/>
                </a:solidFill>
                <a:latin typeface="Algerian" panose="04020705040A02060702" pitchFamily="82" charset="0"/>
              </a:rPr>
              <a:t>Snapshots</a:t>
            </a:r>
          </a:p>
        </p:txBody>
      </p:sp>
    </p:spTree>
    <p:extLst>
      <p:ext uri="{BB962C8B-B14F-4D97-AF65-F5344CB8AC3E}">
        <p14:creationId xmlns:p14="http://schemas.microsoft.com/office/powerpoint/2010/main" val="2495156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244CC-AAE0-34B4-DF16-FDF31DB8B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095205" cy="3429793"/>
          </a:xfrm>
          <a:prstGeom prst="rect">
            <a:avLst/>
          </a:prstGeom>
        </p:spPr>
      </p:pic>
      <p:pic>
        <p:nvPicPr>
          <p:cNvPr id="6" name="Picture 5">
            <a:extLst>
              <a:ext uri="{FF2B5EF4-FFF2-40B4-BE49-F238E27FC236}">
                <a16:creationId xmlns:a16="http://schemas.microsoft.com/office/drawing/2014/main" id="{D6DF017D-ECD5-703E-C0F5-D11A9BD0E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235" y="3429793"/>
            <a:ext cx="6981900" cy="3429793"/>
          </a:xfrm>
          <a:prstGeom prst="rect">
            <a:avLst/>
          </a:prstGeom>
        </p:spPr>
      </p:pic>
      <p:sp>
        <p:nvSpPr>
          <p:cNvPr id="7" name="TextBox 6">
            <a:extLst>
              <a:ext uri="{FF2B5EF4-FFF2-40B4-BE49-F238E27FC236}">
                <a16:creationId xmlns:a16="http://schemas.microsoft.com/office/drawing/2014/main" id="{45816C89-65C9-0FC3-E4AF-A49C984A0DA5}"/>
              </a:ext>
            </a:extLst>
          </p:cNvPr>
          <p:cNvSpPr txBox="1"/>
          <p:nvPr/>
        </p:nvSpPr>
        <p:spPr>
          <a:xfrm>
            <a:off x="9983638" y="6382122"/>
            <a:ext cx="2664296" cy="400110"/>
          </a:xfrm>
          <a:prstGeom prst="rect">
            <a:avLst/>
          </a:prstGeom>
          <a:noFill/>
        </p:spPr>
        <p:txBody>
          <a:bodyPr wrap="square" rtlCol="0">
            <a:spAutoFit/>
          </a:bodyPr>
          <a:lstStyle/>
          <a:p>
            <a:r>
              <a:rPr lang="en-IN" dirty="0">
                <a:latin typeface="Copperplate Gothic Light" panose="020E0507020206020404" pitchFamily="34" charset="0"/>
              </a:rPr>
              <a:t>1) Home Page</a:t>
            </a:r>
          </a:p>
        </p:txBody>
      </p:sp>
    </p:spTree>
    <p:extLst>
      <p:ext uri="{BB962C8B-B14F-4D97-AF65-F5344CB8AC3E}">
        <p14:creationId xmlns:p14="http://schemas.microsoft.com/office/powerpoint/2010/main" val="2898823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3DD6B8-7308-785B-7BBB-1659B8443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095205" cy="3209587"/>
          </a:xfrm>
          <a:prstGeom prst="rect">
            <a:avLst/>
          </a:prstGeom>
        </p:spPr>
      </p:pic>
      <p:pic>
        <p:nvPicPr>
          <p:cNvPr id="8" name="Picture 7">
            <a:extLst>
              <a:ext uri="{FF2B5EF4-FFF2-40B4-BE49-F238E27FC236}">
                <a16:creationId xmlns:a16="http://schemas.microsoft.com/office/drawing/2014/main" id="{A0B25FDA-B36F-F570-42D6-5406193E9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24" y="3357786"/>
            <a:ext cx="7736853" cy="3501802"/>
          </a:xfrm>
          <a:prstGeom prst="rect">
            <a:avLst/>
          </a:prstGeom>
        </p:spPr>
      </p:pic>
    </p:spTree>
    <p:extLst>
      <p:ext uri="{BB962C8B-B14F-4D97-AF65-F5344CB8AC3E}">
        <p14:creationId xmlns:p14="http://schemas.microsoft.com/office/powerpoint/2010/main" val="3300022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4C2E82-1509-DF34-6F36-2CDE2CFF4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78" y="189434"/>
            <a:ext cx="11927855" cy="6120680"/>
          </a:xfrm>
          <a:prstGeom prst="rect">
            <a:avLst/>
          </a:prstGeom>
        </p:spPr>
      </p:pic>
      <p:sp>
        <p:nvSpPr>
          <p:cNvPr id="127" name="TextBox 126">
            <a:extLst>
              <a:ext uri="{FF2B5EF4-FFF2-40B4-BE49-F238E27FC236}">
                <a16:creationId xmlns:a16="http://schemas.microsoft.com/office/drawing/2014/main" id="{5E0AC976-6334-CE46-A4CF-F0CE19E5A241}"/>
              </a:ext>
            </a:extLst>
          </p:cNvPr>
          <p:cNvSpPr txBox="1"/>
          <p:nvPr/>
        </p:nvSpPr>
        <p:spPr>
          <a:xfrm>
            <a:off x="131278" y="6310114"/>
            <a:ext cx="6092890" cy="400110"/>
          </a:xfrm>
          <a:prstGeom prst="rect">
            <a:avLst/>
          </a:prstGeom>
          <a:noFill/>
        </p:spPr>
        <p:txBody>
          <a:bodyPr wrap="square">
            <a:spAutoFit/>
          </a:bodyPr>
          <a:lstStyle/>
          <a:p>
            <a:r>
              <a:rPr lang="en-IN" dirty="0">
                <a:latin typeface="Copperplate Gothic Light" panose="020E0507020206020404" pitchFamily="34" charset="0"/>
              </a:rPr>
              <a:t>2) Shop Categories</a:t>
            </a:r>
          </a:p>
        </p:txBody>
      </p:sp>
      <p:sp>
        <p:nvSpPr>
          <p:cNvPr id="130" name="Oval 129">
            <a:extLst>
              <a:ext uri="{FF2B5EF4-FFF2-40B4-BE49-F238E27FC236}">
                <a16:creationId xmlns:a16="http://schemas.microsoft.com/office/drawing/2014/main" id="{C862485C-A271-9134-1DA1-2023BA71814C}"/>
              </a:ext>
            </a:extLst>
          </p:cNvPr>
          <p:cNvSpPr/>
          <p:nvPr/>
        </p:nvSpPr>
        <p:spPr>
          <a:xfrm>
            <a:off x="9551590" y="1125538"/>
            <a:ext cx="792088"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30303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41DDF0-6204-F73A-7DAE-4980FAF41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06789" cy="3312368"/>
          </a:xfrm>
          <a:prstGeom prst="rect">
            <a:avLst/>
          </a:prstGeom>
        </p:spPr>
      </p:pic>
      <p:pic>
        <p:nvPicPr>
          <p:cNvPr id="6" name="Picture 5">
            <a:extLst>
              <a:ext uri="{FF2B5EF4-FFF2-40B4-BE49-F238E27FC236}">
                <a16:creationId xmlns:a16="http://schemas.microsoft.com/office/drawing/2014/main" id="{DDF91DF2-C346-A632-B85F-9AB0D130F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303" y="3312368"/>
            <a:ext cx="7368992" cy="3547220"/>
          </a:xfrm>
          <a:prstGeom prst="rect">
            <a:avLst/>
          </a:prstGeom>
        </p:spPr>
      </p:pic>
      <p:sp>
        <p:nvSpPr>
          <p:cNvPr id="8" name="TextBox 7">
            <a:extLst>
              <a:ext uri="{FF2B5EF4-FFF2-40B4-BE49-F238E27FC236}">
                <a16:creationId xmlns:a16="http://schemas.microsoft.com/office/drawing/2014/main" id="{45163B3F-4FD2-5101-4DB6-CC8C9DC5F878}"/>
              </a:ext>
            </a:extLst>
          </p:cNvPr>
          <p:cNvSpPr txBox="1"/>
          <p:nvPr/>
        </p:nvSpPr>
        <p:spPr>
          <a:xfrm>
            <a:off x="0" y="3347166"/>
            <a:ext cx="6092890" cy="400110"/>
          </a:xfrm>
          <a:prstGeom prst="rect">
            <a:avLst/>
          </a:prstGeom>
          <a:noFill/>
        </p:spPr>
        <p:txBody>
          <a:bodyPr wrap="square">
            <a:spAutoFit/>
          </a:bodyPr>
          <a:lstStyle/>
          <a:p>
            <a:r>
              <a:rPr lang="en-IN" dirty="0">
                <a:latin typeface="Copperplate Gothic Light" panose="020E0507020206020404" pitchFamily="34" charset="0"/>
              </a:rPr>
              <a:t>2.1) Women Category</a:t>
            </a:r>
          </a:p>
        </p:txBody>
      </p:sp>
      <p:sp>
        <p:nvSpPr>
          <p:cNvPr id="10" name="TextBox 9">
            <a:extLst>
              <a:ext uri="{FF2B5EF4-FFF2-40B4-BE49-F238E27FC236}">
                <a16:creationId xmlns:a16="http://schemas.microsoft.com/office/drawing/2014/main" id="{2A8BD5D6-84B5-100C-3336-AAA2865C1534}"/>
              </a:ext>
            </a:extLst>
          </p:cNvPr>
          <p:cNvSpPr txBox="1"/>
          <p:nvPr/>
        </p:nvSpPr>
        <p:spPr>
          <a:xfrm>
            <a:off x="8759502" y="3547221"/>
            <a:ext cx="6125546" cy="400110"/>
          </a:xfrm>
          <a:prstGeom prst="rect">
            <a:avLst/>
          </a:prstGeom>
          <a:noFill/>
        </p:spPr>
        <p:txBody>
          <a:bodyPr wrap="square">
            <a:spAutoFit/>
          </a:bodyPr>
          <a:lstStyle/>
          <a:p>
            <a:r>
              <a:rPr lang="en-IN" dirty="0">
                <a:latin typeface="Copperplate Gothic Light" panose="020E0507020206020404" pitchFamily="34" charset="0"/>
              </a:rPr>
              <a:t>2.2) Men Category</a:t>
            </a:r>
          </a:p>
        </p:txBody>
      </p:sp>
    </p:spTree>
    <p:extLst>
      <p:ext uri="{BB962C8B-B14F-4D97-AF65-F5344CB8AC3E}">
        <p14:creationId xmlns:p14="http://schemas.microsoft.com/office/powerpoint/2010/main" val="398668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5C3EC-FC3D-C6D7-A417-AD853800E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85" y="189434"/>
            <a:ext cx="11202041" cy="5446018"/>
          </a:xfrm>
          <a:prstGeom prst="rect">
            <a:avLst/>
          </a:prstGeom>
        </p:spPr>
      </p:pic>
      <p:sp>
        <p:nvSpPr>
          <p:cNvPr id="6" name="Oval 5">
            <a:extLst>
              <a:ext uri="{FF2B5EF4-FFF2-40B4-BE49-F238E27FC236}">
                <a16:creationId xmlns:a16="http://schemas.microsoft.com/office/drawing/2014/main" id="{EC3EF13C-812A-345E-6DF8-3959610BC5D6}"/>
              </a:ext>
            </a:extLst>
          </p:cNvPr>
          <p:cNvSpPr/>
          <p:nvPr/>
        </p:nvSpPr>
        <p:spPr>
          <a:xfrm>
            <a:off x="334566" y="0"/>
            <a:ext cx="2880320" cy="14135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55BA8E3-6D1B-8C07-224B-5E9306B9CC35}"/>
              </a:ext>
            </a:extLst>
          </p:cNvPr>
          <p:cNvSpPr txBox="1"/>
          <p:nvPr/>
        </p:nvSpPr>
        <p:spPr>
          <a:xfrm>
            <a:off x="262558" y="6166098"/>
            <a:ext cx="6092890" cy="400110"/>
          </a:xfrm>
          <a:prstGeom prst="rect">
            <a:avLst/>
          </a:prstGeom>
          <a:noFill/>
        </p:spPr>
        <p:txBody>
          <a:bodyPr wrap="square">
            <a:spAutoFit/>
          </a:bodyPr>
          <a:lstStyle/>
          <a:p>
            <a:r>
              <a:rPr lang="en-IN" dirty="0">
                <a:latin typeface="Copperplate Gothic Light" panose="020E0507020206020404" pitchFamily="34" charset="0"/>
              </a:rPr>
              <a:t>2.3) Accessories Category</a:t>
            </a:r>
          </a:p>
        </p:txBody>
      </p:sp>
    </p:spTree>
    <p:extLst>
      <p:ext uri="{BB962C8B-B14F-4D97-AF65-F5344CB8AC3E}">
        <p14:creationId xmlns:p14="http://schemas.microsoft.com/office/powerpoint/2010/main" val="3456837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E85261-15D0-89C1-AE72-B36E95D74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662" y="0"/>
            <a:ext cx="10055646" cy="5653541"/>
          </a:xfrm>
          <a:prstGeom prst="rect">
            <a:avLst/>
          </a:prstGeom>
        </p:spPr>
      </p:pic>
      <p:sp>
        <p:nvSpPr>
          <p:cNvPr id="6" name="TextBox 5">
            <a:extLst>
              <a:ext uri="{FF2B5EF4-FFF2-40B4-BE49-F238E27FC236}">
                <a16:creationId xmlns:a16="http://schemas.microsoft.com/office/drawing/2014/main" id="{CADAF556-07E2-EFD7-1436-6A1A91F084AE}"/>
              </a:ext>
            </a:extLst>
          </p:cNvPr>
          <p:cNvSpPr txBox="1"/>
          <p:nvPr/>
        </p:nvSpPr>
        <p:spPr>
          <a:xfrm>
            <a:off x="1198662" y="5950074"/>
            <a:ext cx="6092890" cy="400110"/>
          </a:xfrm>
          <a:prstGeom prst="rect">
            <a:avLst/>
          </a:prstGeom>
          <a:noFill/>
        </p:spPr>
        <p:txBody>
          <a:bodyPr wrap="square">
            <a:spAutoFit/>
          </a:bodyPr>
          <a:lstStyle/>
          <a:p>
            <a:r>
              <a:rPr lang="en-IN" dirty="0">
                <a:latin typeface="Copperplate Gothic Light" panose="020E0507020206020404" pitchFamily="34" charset="0"/>
              </a:rPr>
              <a:t>3) View and select product</a:t>
            </a:r>
          </a:p>
        </p:txBody>
      </p:sp>
    </p:spTree>
    <p:extLst>
      <p:ext uri="{BB962C8B-B14F-4D97-AF65-F5344CB8AC3E}">
        <p14:creationId xmlns:p14="http://schemas.microsoft.com/office/powerpoint/2010/main" val="115260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u="sng" dirty="0">
                <a:latin typeface="Noto Sans" panose="020B0502040504020204" pitchFamily="34" charset="0"/>
                <a:ea typeface="Noto Sans" panose="020B0502040504020204" pitchFamily="34" charset="0"/>
                <a:cs typeface="Noto Sans" panose="020B0502040504020204" pitchFamily="34" charset="0"/>
              </a:rPr>
              <a:t>Project Profile</a:t>
            </a:r>
            <a:endParaRPr lang="ko-KR" altLang="en-US" u="sng" dirty="0">
              <a:latin typeface="Noto Sans" panose="020B0502040504020204" pitchFamily="34" charset="0"/>
              <a:cs typeface="Noto Sans" panose="020B0502040504020204" pitchFamily="34" charset="0"/>
            </a:endParaRPr>
          </a:p>
        </p:txBody>
      </p:sp>
      <p:sp>
        <p:nvSpPr>
          <p:cNvPr id="37" name="내용 개체 틀 36"/>
          <p:cNvSpPr>
            <a:spLocks noGrp="1"/>
          </p:cNvSpPr>
          <p:nvPr>
            <p:ph idx="1"/>
          </p:nvPr>
        </p:nvSpPr>
        <p:spPr/>
        <p:txBody>
          <a:bodyPr/>
          <a:lstStyle/>
          <a:p>
            <a:r>
              <a:rPr lang="en-US" altLang="ko-KR" dirty="0"/>
              <a:t>Replace with your own text</a:t>
            </a:r>
            <a:endParaRPr lang="ko-KR" altLang="en-US" dirty="0"/>
          </a:p>
        </p:txBody>
      </p:sp>
      <p:graphicFrame>
        <p:nvGraphicFramePr>
          <p:cNvPr id="3" name="Table 3">
            <a:extLst>
              <a:ext uri="{FF2B5EF4-FFF2-40B4-BE49-F238E27FC236}">
                <a16:creationId xmlns:a16="http://schemas.microsoft.com/office/drawing/2014/main" id="{B446E409-A8F0-17CC-6484-75826395D4C8}"/>
              </a:ext>
            </a:extLst>
          </p:cNvPr>
          <p:cNvGraphicFramePr>
            <a:graphicFrameLocks noGrp="1"/>
          </p:cNvGraphicFramePr>
          <p:nvPr>
            <p:extLst>
              <p:ext uri="{D42A27DB-BD31-4B8C-83A1-F6EECF244321}">
                <p14:modId xmlns:p14="http://schemas.microsoft.com/office/powerpoint/2010/main" val="3062865047"/>
              </p:ext>
            </p:extLst>
          </p:nvPr>
        </p:nvGraphicFramePr>
        <p:xfrm>
          <a:off x="0" y="1197547"/>
          <a:ext cx="12190414" cy="5662043"/>
        </p:xfrm>
        <a:graphic>
          <a:graphicData uri="http://schemas.openxmlformats.org/drawingml/2006/table">
            <a:tbl>
              <a:tblPr firstRow="1" bandRow="1">
                <a:tableStyleId>{93296810-A885-4BE3-A3E7-6D5BEEA58F35}</a:tableStyleId>
              </a:tblPr>
              <a:tblGrid>
                <a:gridCol w="2854846">
                  <a:extLst>
                    <a:ext uri="{9D8B030D-6E8A-4147-A177-3AD203B41FA5}">
                      <a16:colId xmlns:a16="http://schemas.microsoft.com/office/drawing/2014/main" val="3559749748"/>
                    </a:ext>
                  </a:extLst>
                </a:gridCol>
                <a:gridCol w="9335568">
                  <a:extLst>
                    <a:ext uri="{9D8B030D-6E8A-4147-A177-3AD203B41FA5}">
                      <a16:colId xmlns:a16="http://schemas.microsoft.com/office/drawing/2014/main" val="2771889280"/>
                    </a:ext>
                  </a:extLst>
                </a:gridCol>
              </a:tblGrid>
              <a:tr h="1128957">
                <a:tc>
                  <a:txBody>
                    <a:bodyPr/>
                    <a:lstStyle/>
                    <a:p>
                      <a:r>
                        <a:rPr lang="en-US" sz="2400" b="1" dirty="0">
                          <a:solidFill>
                            <a:schemeClr val="tx1"/>
                          </a:solidFill>
                          <a:latin typeface="Bahnschrift SemiBold" panose="020B0502040204020203" pitchFamily="34" charset="0"/>
                        </a:rPr>
                        <a:t>Project Title</a:t>
                      </a:r>
                    </a:p>
                  </a:txBody>
                  <a:tcPr/>
                </a:tc>
                <a:tc>
                  <a:txBody>
                    <a:bodyPr/>
                    <a:lstStyle/>
                    <a:p>
                      <a:r>
                        <a:rPr lang="en-US" sz="2600" b="0" dirty="0" err="1">
                          <a:solidFill>
                            <a:schemeClr val="tx1"/>
                          </a:solidFill>
                          <a:latin typeface="Bahnschrift SemiBold" panose="020B0502040204020203" pitchFamily="34" charset="0"/>
                        </a:rPr>
                        <a:t>FashFab</a:t>
                      </a:r>
                      <a:r>
                        <a:rPr lang="en-US" sz="2600" b="0" dirty="0">
                          <a:solidFill>
                            <a:schemeClr val="tx1"/>
                          </a:solidFill>
                          <a:latin typeface="Bahnschrift SemiBold" panose="020B0502040204020203" pitchFamily="34" charset="0"/>
                        </a:rPr>
                        <a:t> : Ecommerce website</a:t>
                      </a:r>
                    </a:p>
                  </a:txBody>
                  <a:tcPr/>
                </a:tc>
                <a:extLst>
                  <a:ext uri="{0D108BD9-81ED-4DB2-BD59-A6C34878D82A}">
                    <a16:rowId xmlns:a16="http://schemas.microsoft.com/office/drawing/2014/main" val="3762174701"/>
                  </a:ext>
                </a:extLst>
              </a:tr>
              <a:tr h="1128957">
                <a:tc>
                  <a:txBody>
                    <a:bodyPr/>
                    <a:lstStyle/>
                    <a:p>
                      <a:r>
                        <a:rPr lang="en-US" sz="2400" b="1" dirty="0">
                          <a:latin typeface="Bahnschrift SemiBold" panose="020B0502040204020203" pitchFamily="34" charset="0"/>
                        </a:rPr>
                        <a:t>Description</a:t>
                      </a:r>
                    </a:p>
                  </a:txBody>
                  <a:tcPr/>
                </a:tc>
                <a:tc>
                  <a:txBody>
                    <a:bodyPr/>
                    <a:lstStyle/>
                    <a:p>
                      <a:r>
                        <a:rPr lang="en-US" sz="2600" dirty="0">
                          <a:solidFill>
                            <a:schemeClr val="tx1"/>
                          </a:solidFill>
                          <a:latin typeface="Bahnschrift SemiBold" panose="020B0502040204020203" pitchFamily="34" charset="0"/>
                        </a:rPr>
                        <a:t>A clothing and accessories website, where one can stop and shop for their fashion needs</a:t>
                      </a:r>
                      <a:r>
                        <a:rPr lang="en-US" dirty="0">
                          <a:latin typeface="Bahnschrift SemiBold" panose="020B0502040204020203" pitchFamily="34" charset="0"/>
                        </a:rPr>
                        <a:t>.</a:t>
                      </a:r>
                    </a:p>
                  </a:txBody>
                  <a:tcPr/>
                </a:tc>
                <a:extLst>
                  <a:ext uri="{0D108BD9-81ED-4DB2-BD59-A6C34878D82A}">
                    <a16:rowId xmlns:a16="http://schemas.microsoft.com/office/drawing/2014/main" val="1892516119"/>
                  </a:ext>
                </a:extLst>
              </a:tr>
              <a:tr h="1371961">
                <a:tc>
                  <a:txBody>
                    <a:bodyPr/>
                    <a:lstStyle/>
                    <a:p>
                      <a:r>
                        <a:rPr lang="en-US" sz="2400" b="1" dirty="0">
                          <a:latin typeface="Bahnschrift SemiBold" panose="020B0502040204020203" pitchFamily="34" charset="0"/>
                        </a:rPr>
                        <a:t>Tools and </a:t>
                      </a:r>
                    </a:p>
                    <a:p>
                      <a:r>
                        <a:rPr lang="en-US" sz="2400" b="1" dirty="0">
                          <a:latin typeface="Bahnschrift SemiBold" panose="020B0502040204020203" pitchFamily="34" charset="0"/>
                        </a:rPr>
                        <a:t>Technologies used</a:t>
                      </a:r>
                    </a:p>
                  </a:txBody>
                  <a:tcPr/>
                </a:tc>
                <a:tc>
                  <a:txBody>
                    <a:bodyPr/>
                    <a:lstStyle/>
                    <a:p>
                      <a:pPr marL="342900" indent="-342900">
                        <a:buFont typeface="Arial" panose="020B0604020202020204" pitchFamily="34" charset="0"/>
                        <a:buChar char="•"/>
                      </a:pPr>
                      <a:r>
                        <a:rPr lang="en-US" sz="2600" dirty="0">
                          <a:latin typeface="Bahnschrift SemiBold" panose="020B0502040204020203" pitchFamily="34" charset="0"/>
                        </a:rPr>
                        <a:t>PHP</a:t>
                      </a:r>
                    </a:p>
                    <a:p>
                      <a:pPr marL="342900" indent="-342900">
                        <a:buFont typeface="Arial" panose="020B0604020202020204" pitchFamily="34" charset="0"/>
                        <a:buChar char="•"/>
                      </a:pPr>
                      <a:r>
                        <a:rPr lang="en-US" sz="2600" dirty="0" err="1">
                          <a:latin typeface="Bahnschrift SemiBold" panose="020B0502040204020203" pitchFamily="34" charset="0"/>
                        </a:rPr>
                        <a:t>Wordpress</a:t>
                      </a:r>
                      <a:endParaRPr lang="en-US" sz="2600" dirty="0">
                        <a:latin typeface="Bahnschrift SemiBold" panose="020B0502040204020203" pitchFamily="34" charset="0"/>
                      </a:endParaRPr>
                    </a:p>
                    <a:p>
                      <a:pPr marL="342900" indent="-342900">
                        <a:buFont typeface="Arial" panose="020B0604020202020204" pitchFamily="34" charset="0"/>
                        <a:buChar char="•"/>
                      </a:pPr>
                      <a:r>
                        <a:rPr lang="en-US" sz="2600" dirty="0">
                          <a:latin typeface="Bahnschrift SemiBold" panose="020B0502040204020203" pitchFamily="34" charset="0"/>
                        </a:rPr>
                        <a:t>SQL</a:t>
                      </a:r>
                    </a:p>
                  </a:txBody>
                  <a:tcPr/>
                </a:tc>
                <a:extLst>
                  <a:ext uri="{0D108BD9-81ED-4DB2-BD59-A6C34878D82A}">
                    <a16:rowId xmlns:a16="http://schemas.microsoft.com/office/drawing/2014/main" val="1545910231"/>
                  </a:ext>
                </a:extLst>
              </a:tr>
              <a:tr h="903211">
                <a:tc>
                  <a:txBody>
                    <a:bodyPr/>
                    <a:lstStyle/>
                    <a:p>
                      <a:r>
                        <a:rPr lang="en-US" sz="2400" b="1" dirty="0">
                          <a:latin typeface="Bahnschrift SemiBold" panose="020B0502040204020203" pitchFamily="34" charset="0"/>
                        </a:rPr>
                        <a:t>Developed By</a:t>
                      </a:r>
                    </a:p>
                  </a:txBody>
                  <a:tcPr/>
                </a:tc>
                <a:tc>
                  <a:txBody>
                    <a:bodyPr/>
                    <a:lstStyle/>
                    <a:p>
                      <a:r>
                        <a:rPr lang="en-US" sz="2600" dirty="0">
                          <a:solidFill>
                            <a:schemeClr val="tx1"/>
                          </a:solidFill>
                          <a:latin typeface="Bahnschrift SemiBold" panose="020B0502040204020203" pitchFamily="34" charset="0"/>
                        </a:rPr>
                        <a:t>Shashank </a:t>
                      </a:r>
                      <a:r>
                        <a:rPr lang="en-US" sz="2600" dirty="0" err="1">
                          <a:solidFill>
                            <a:schemeClr val="tx1"/>
                          </a:solidFill>
                          <a:latin typeface="Bahnschrift SemiBold" panose="020B0502040204020203" pitchFamily="34" charset="0"/>
                        </a:rPr>
                        <a:t>Gadam</a:t>
                      </a:r>
                      <a:r>
                        <a:rPr lang="en-US" sz="2600" dirty="0">
                          <a:solidFill>
                            <a:schemeClr val="tx1"/>
                          </a:solidFill>
                          <a:latin typeface="Bahnschrift SemiBold" panose="020B0502040204020203" pitchFamily="34" charset="0"/>
                        </a:rPr>
                        <a:t>(08)                        Abhishek Patel(22)        </a:t>
                      </a:r>
                    </a:p>
                    <a:p>
                      <a:r>
                        <a:rPr lang="en-US" sz="2600" dirty="0">
                          <a:solidFill>
                            <a:schemeClr val="tx1"/>
                          </a:solidFill>
                          <a:latin typeface="Bahnschrift SemiBold" panose="020B0502040204020203" pitchFamily="34" charset="0"/>
                        </a:rPr>
                        <a:t>Suraj Panchal(19)                               </a:t>
                      </a:r>
                      <a:r>
                        <a:rPr lang="en-US" sz="2600" dirty="0" err="1">
                          <a:solidFill>
                            <a:schemeClr val="tx1"/>
                          </a:solidFill>
                          <a:latin typeface="Bahnschrift SemiBold" panose="020B0502040204020203" pitchFamily="34" charset="0"/>
                        </a:rPr>
                        <a:t>Monil</a:t>
                      </a:r>
                      <a:r>
                        <a:rPr lang="en-US" sz="2600" dirty="0">
                          <a:solidFill>
                            <a:schemeClr val="tx1"/>
                          </a:solidFill>
                          <a:latin typeface="Bahnschrift SemiBold" panose="020B0502040204020203" pitchFamily="34" charset="0"/>
                        </a:rPr>
                        <a:t> Shah(33)</a:t>
                      </a:r>
                    </a:p>
                  </a:txBody>
                  <a:tcPr/>
                </a:tc>
                <a:extLst>
                  <a:ext uri="{0D108BD9-81ED-4DB2-BD59-A6C34878D82A}">
                    <a16:rowId xmlns:a16="http://schemas.microsoft.com/office/drawing/2014/main" val="1513401375"/>
                  </a:ext>
                </a:extLst>
              </a:tr>
              <a:tr h="1128957">
                <a:tc>
                  <a:txBody>
                    <a:bodyPr/>
                    <a:lstStyle/>
                    <a:p>
                      <a:r>
                        <a:rPr lang="en-US" sz="2400" b="1" dirty="0">
                          <a:latin typeface="Bahnschrift SemiBold" panose="020B0502040204020203" pitchFamily="34" charset="0"/>
                        </a:rPr>
                        <a:t>Guided by </a:t>
                      </a:r>
                    </a:p>
                  </a:txBody>
                  <a:tcPr/>
                </a:tc>
                <a:tc>
                  <a:txBody>
                    <a:bodyPr/>
                    <a:lstStyle/>
                    <a:p>
                      <a:r>
                        <a:rPr lang="en-US" sz="2600" dirty="0">
                          <a:solidFill>
                            <a:schemeClr val="tx1"/>
                          </a:solidFill>
                          <a:latin typeface="Bahnschrift SemiBold" panose="020B0502040204020203" pitchFamily="34" charset="0"/>
                        </a:rPr>
                        <a:t>Prof. Kartik Joshi</a:t>
                      </a:r>
                    </a:p>
                  </a:txBody>
                  <a:tcPr/>
                </a:tc>
                <a:extLst>
                  <a:ext uri="{0D108BD9-81ED-4DB2-BD59-A6C34878D82A}">
                    <a16:rowId xmlns:a16="http://schemas.microsoft.com/office/drawing/2014/main" val="4170900314"/>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DBFA19-FD24-ADD0-0C19-CDE01BA85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662" y="0"/>
            <a:ext cx="10415686" cy="5855964"/>
          </a:xfrm>
          <a:prstGeom prst="rect">
            <a:avLst/>
          </a:prstGeom>
        </p:spPr>
      </p:pic>
      <p:sp>
        <p:nvSpPr>
          <p:cNvPr id="6" name="TextBox 5">
            <a:extLst>
              <a:ext uri="{FF2B5EF4-FFF2-40B4-BE49-F238E27FC236}">
                <a16:creationId xmlns:a16="http://schemas.microsoft.com/office/drawing/2014/main" id="{831F2901-4F26-2154-E201-B8DC4E3B666D}"/>
              </a:ext>
            </a:extLst>
          </p:cNvPr>
          <p:cNvSpPr txBox="1"/>
          <p:nvPr/>
        </p:nvSpPr>
        <p:spPr>
          <a:xfrm>
            <a:off x="1126654" y="6094090"/>
            <a:ext cx="6092890" cy="400110"/>
          </a:xfrm>
          <a:prstGeom prst="rect">
            <a:avLst/>
          </a:prstGeom>
          <a:noFill/>
        </p:spPr>
        <p:txBody>
          <a:bodyPr wrap="square">
            <a:spAutoFit/>
          </a:bodyPr>
          <a:lstStyle/>
          <a:p>
            <a:r>
              <a:rPr lang="en-IN" dirty="0">
                <a:latin typeface="Copperplate Gothic Light" panose="020E0507020206020404" pitchFamily="34" charset="0"/>
              </a:rPr>
              <a:t>4) Add to cart</a:t>
            </a:r>
          </a:p>
        </p:txBody>
      </p:sp>
    </p:spTree>
    <p:extLst>
      <p:ext uri="{BB962C8B-B14F-4D97-AF65-F5344CB8AC3E}">
        <p14:creationId xmlns:p14="http://schemas.microsoft.com/office/powerpoint/2010/main" val="462192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76AC35-7238-85F2-DD5A-45712A798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112" y="0"/>
            <a:ext cx="9983638" cy="5613056"/>
          </a:xfrm>
          <a:prstGeom prst="rect">
            <a:avLst/>
          </a:prstGeom>
        </p:spPr>
      </p:pic>
      <p:sp>
        <p:nvSpPr>
          <p:cNvPr id="5" name="Oval 4">
            <a:extLst>
              <a:ext uri="{FF2B5EF4-FFF2-40B4-BE49-F238E27FC236}">
                <a16:creationId xmlns:a16="http://schemas.microsoft.com/office/drawing/2014/main" id="{8E3216D2-90D5-6708-E6A3-4D11B4AD1429}"/>
              </a:ext>
            </a:extLst>
          </p:cNvPr>
          <p:cNvSpPr/>
          <p:nvPr/>
        </p:nvSpPr>
        <p:spPr>
          <a:xfrm>
            <a:off x="9335566" y="909514"/>
            <a:ext cx="1656184" cy="1008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D449286-711D-B50F-044E-1A0088A76C72}"/>
              </a:ext>
            </a:extLst>
          </p:cNvPr>
          <p:cNvSpPr txBox="1"/>
          <p:nvPr/>
        </p:nvSpPr>
        <p:spPr>
          <a:xfrm>
            <a:off x="1038826" y="5878066"/>
            <a:ext cx="6092890" cy="400110"/>
          </a:xfrm>
          <a:prstGeom prst="rect">
            <a:avLst/>
          </a:prstGeom>
          <a:noFill/>
        </p:spPr>
        <p:txBody>
          <a:bodyPr wrap="square">
            <a:spAutoFit/>
          </a:bodyPr>
          <a:lstStyle/>
          <a:p>
            <a:r>
              <a:rPr lang="en-IN" dirty="0">
                <a:latin typeface="Copperplate Gothic Light" panose="020E0507020206020404" pitchFamily="34" charset="0"/>
              </a:rPr>
              <a:t>5) view cart</a:t>
            </a:r>
          </a:p>
        </p:txBody>
      </p:sp>
    </p:spTree>
    <p:extLst>
      <p:ext uri="{BB962C8B-B14F-4D97-AF65-F5344CB8AC3E}">
        <p14:creationId xmlns:p14="http://schemas.microsoft.com/office/powerpoint/2010/main" val="3289211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B9A3F2-7F91-AEDD-EA85-065727A27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630" y="0"/>
            <a:ext cx="10559702" cy="5936934"/>
          </a:xfrm>
          <a:prstGeom prst="rect">
            <a:avLst/>
          </a:prstGeom>
        </p:spPr>
      </p:pic>
      <p:sp>
        <p:nvSpPr>
          <p:cNvPr id="6" name="TextBox 5">
            <a:extLst>
              <a:ext uri="{FF2B5EF4-FFF2-40B4-BE49-F238E27FC236}">
                <a16:creationId xmlns:a16="http://schemas.microsoft.com/office/drawing/2014/main" id="{5C19A590-92ED-4AD2-818A-CBF544178DF3}"/>
              </a:ext>
            </a:extLst>
          </p:cNvPr>
          <p:cNvSpPr txBox="1"/>
          <p:nvPr/>
        </p:nvSpPr>
        <p:spPr>
          <a:xfrm>
            <a:off x="910630" y="6094090"/>
            <a:ext cx="7128792" cy="400110"/>
          </a:xfrm>
          <a:prstGeom prst="rect">
            <a:avLst/>
          </a:prstGeom>
          <a:noFill/>
        </p:spPr>
        <p:txBody>
          <a:bodyPr wrap="square">
            <a:spAutoFit/>
          </a:bodyPr>
          <a:lstStyle/>
          <a:p>
            <a:r>
              <a:rPr lang="en-IN" dirty="0">
                <a:latin typeface="Copperplate Gothic Light" panose="020E0507020206020404" pitchFamily="34" charset="0"/>
              </a:rPr>
              <a:t>5) Apply coupon code and proceed to checkout</a:t>
            </a:r>
          </a:p>
        </p:txBody>
      </p:sp>
    </p:spTree>
    <p:extLst>
      <p:ext uri="{BB962C8B-B14F-4D97-AF65-F5344CB8AC3E}">
        <p14:creationId xmlns:p14="http://schemas.microsoft.com/office/powerpoint/2010/main" val="3331458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2759-8938-7DE2-9F43-0890F723FCE5}"/>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3646E032-ADC1-CABA-036A-AC2297FB1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5712"/>
            <a:ext cx="12190413" cy="5848164"/>
          </a:xfrm>
          <a:prstGeom prst="rect">
            <a:avLst/>
          </a:prstGeom>
        </p:spPr>
      </p:pic>
      <p:sp>
        <p:nvSpPr>
          <p:cNvPr id="6" name="TextBox 5">
            <a:extLst>
              <a:ext uri="{FF2B5EF4-FFF2-40B4-BE49-F238E27FC236}">
                <a16:creationId xmlns:a16="http://schemas.microsoft.com/office/drawing/2014/main" id="{981F311F-77C3-3BCD-4236-40F695160660}"/>
              </a:ext>
            </a:extLst>
          </p:cNvPr>
          <p:cNvSpPr txBox="1"/>
          <p:nvPr/>
        </p:nvSpPr>
        <p:spPr>
          <a:xfrm>
            <a:off x="2316" y="6387327"/>
            <a:ext cx="6092890" cy="400110"/>
          </a:xfrm>
          <a:prstGeom prst="rect">
            <a:avLst/>
          </a:prstGeom>
          <a:noFill/>
        </p:spPr>
        <p:txBody>
          <a:bodyPr wrap="square">
            <a:spAutoFit/>
          </a:bodyPr>
          <a:lstStyle/>
          <a:p>
            <a:r>
              <a:rPr lang="en-IN" dirty="0">
                <a:latin typeface="Copperplate Gothic Light" panose="020E0507020206020404" pitchFamily="34" charset="0"/>
              </a:rPr>
              <a:t>6) IF EXIXTING USER LOG-IN</a:t>
            </a:r>
          </a:p>
        </p:txBody>
      </p:sp>
    </p:spTree>
    <p:extLst>
      <p:ext uri="{BB962C8B-B14F-4D97-AF65-F5344CB8AC3E}">
        <p14:creationId xmlns:p14="http://schemas.microsoft.com/office/powerpoint/2010/main" val="179587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7AB6-4C6F-FB23-28FA-BCD991DE25D6}"/>
              </a:ext>
            </a:extLst>
          </p:cNvPr>
          <p:cNvSpPr>
            <a:spLocks noGrp="1"/>
          </p:cNvSpPr>
          <p:nvPr>
            <p:ph type="ctrTitle"/>
          </p:nvPr>
        </p:nvSpPr>
        <p:spPr/>
        <p:txBody>
          <a:bodyPr/>
          <a:lstStyle/>
          <a:p>
            <a:endParaRPr lang="en-IN"/>
          </a:p>
        </p:txBody>
      </p:sp>
      <p:pic>
        <p:nvPicPr>
          <p:cNvPr id="4" name="Picture 3">
            <a:extLst>
              <a:ext uri="{FF2B5EF4-FFF2-40B4-BE49-F238E27FC236}">
                <a16:creationId xmlns:a16="http://schemas.microsoft.com/office/drawing/2014/main" id="{6F1B5FEE-ABDE-877A-91AA-2508DA74A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82" y="0"/>
            <a:ext cx="11063758" cy="6220327"/>
          </a:xfrm>
          <a:prstGeom prst="rect">
            <a:avLst/>
          </a:prstGeom>
        </p:spPr>
      </p:pic>
      <p:sp>
        <p:nvSpPr>
          <p:cNvPr id="6" name="TextBox 5">
            <a:extLst>
              <a:ext uri="{FF2B5EF4-FFF2-40B4-BE49-F238E27FC236}">
                <a16:creationId xmlns:a16="http://schemas.microsoft.com/office/drawing/2014/main" id="{F49E5A50-4E89-8C55-133D-08D7DC4FD88F}"/>
              </a:ext>
            </a:extLst>
          </p:cNvPr>
          <p:cNvSpPr txBox="1"/>
          <p:nvPr/>
        </p:nvSpPr>
        <p:spPr>
          <a:xfrm>
            <a:off x="542376" y="6382122"/>
            <a:ext cx="6092890" cy="400110"/>
          </a:xfrm>
          <a:prstGeom prst="rect">
            <a:avLst/>
          </a:prstGeom>
          <a:noFill/>
        </p:spPr>
        <p:txBody>
          <a:bodyPr wrap="square">
            <a:spAutoFit/>
          </a:bodyPr>
          <a:lstStyle/>
          <a:p>
            <a:r>
              <a:rPr lang="en-IN" dirty="0">
                <a:latin typeface="Copperplate Gothic Light" panose="020E0507020206020404" pitchFamily="34" charset="0"/>
              </a:rPr>
              <a:t>7) IF NEW USER SIGNUP</a:t>
            </a:r>
          </a:p>
        </p:txBody>
      </p:sp>
    </p:spTree>
    <p:extLst>
      <p:ext uri="{BB962C8B-B14F-4D97-AF65-F5344CB8AC3E}">
        <p14:creationId xmlns:p14="http://schemas.microsoft.com/office/powerpoint/2010/main" val="1781616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62CBB5-8248-674E-4838-52DA6125A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98" y="-7116"/>
            <a:ext cx="11279782" cy="6341781"/>
          </a:xfrm>
          <a:prstGeom prst="rect">
            <a:avLst/>
          </a:prstGeom>
        </p:spPr>
      </p:pic>
      <p:sp>
        <p:nvSpPr>
          <p:cNvPr id="8" name="TextBox 7">
            <a:extLst>
              <a:ext uri="{FF2B5EF4-FFF2-40B4-BE49-F238E27FC236}">
                <a16:creationId xmlns:a16="http://schemas.microsoft.com/office/drawing/2014/main" id="{8A84677A-A1BC-A166-CA8B-7B4B816D148B}"/>
              </a:ext>
            </a:extLst>
          </p:cNvPr>
          <p:cNvSpPr txBox="1"/>
          <p:nvPr/>
        </p:nvSpPr>
        <p:spPr>
          <a:xfrm>
            <a:off x="622598" y="6334665"/>
            <a:ext cx="6092890" cy="400110"/>
          </a:xfrm>
          <a:prstGeom prst="rect">
            <a:avLst/>
          </a:prstGeom>
          <a:noFill/>
        </p:spPr>
        <p:txBody>
          <a:bodyPr wrap="square">
            <a:spAutoFit/>
          </a:bodyPr>
          <a:lstStyle/>
          <a:p>
            <a:r>
              <a:rPr lang="en-IN" dirty="0">
                <a:latin typeface="Copperplate Gothic Light" panose="020E0507020206020404" pitchFamily="34" charset="0"/>
              </a:rPr>
              <a:t>8) FILL BILLING DETAILS FORM</a:t>
            </a:r>
          </a:p>
        </p:txBody>
      </p:sp>
    </p:spTree>
    <p:extLst>
      <p:ext uri="{BB962C8B-B14F-4D97-AF65-F5344CB8AC3E}">
        <p14:creationId xmlns:p14="http://schemas.microsoft.com/office/powerpoint/2010/main" val="473291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7A0A2B-EAA3-8DDC-E16B-43069E42C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35" y="-3262"/>
            <a:ext cx="10919742" cy="6139357"/>
          </a:xfrm>
          <a:prstGeom prst="rect">
            <a:avLst/>
          </a:prstGeom>
        </p:spPr>
      </p:pic>
      <p:sp>
        <p:nvSpPr>
          <p:cNvPr id="6" name="TextBox 5">
            <a:extLst>
              <a:ext uri="{FF2B5EF4-FFF2-40B4-BE49-F238E27FC236}">
                <a16:creationId xmlns:a16="http://schemas.microsoft.com/office/drawing/2014/main" id="{6407375D-ADD6-F96B-2306-8F859B3E04E7}"/>
              </a:ext>
            </a:extLst>
          </p:cNvPr>
          <p:cNvSpPr txBox="1"/>
          <p:nvPr/>
        </p:nvSpPr>
        <p:spPr>
          <a:xfrm>
            <a:off x="635335" y="6310114"/>
            <a:ext cx="6092890" cy="400110"/>
          </a:xfrm>
          <a:prstGeom prst="rect">
            <a:avLst/>
          </a:prstGeom>
          <a:noFill/>
        </p:spPr>
        <p:txBody>
          <a:bodyPr wrap="square">
            <a:spAutoFit/>
          </a:bodyPr>
          <a:lstStyle/>
          <a:p>
            <a:r>
              <a:rPr lang="en-IN" dirty="0">
                <a:latin typeface="Copperplate Gothic Light" panose="020E0507020206020404" pitchFamily="34" charset="0"/>
              </a:rPr>
              <a:t>9) SCAN QR CODE</a:t>
            </a:r>
          </a:p>
        </p:txBody>
      </p:sp>
    </p:spTree>
    <p:extLst>
      <p:ext uri="{BB962C8B-B14F-4D97-AF65-F5344CB8AC3E}">
        <p14:creationId xmlns:p14="http://schemas.microsoft.com/office/powerpoint/2010/main" val="2777402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9D54F5-6926-C452-F566-362FB2CF8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39" y="0"/>
            <a:ext cx="11351534" cy="6382122"/>
          </a:xfrm>
          <a:prstGeom prst="rect">
            <a:avLst/>
          </a:prstGeom>
        </p:spPr>
      </p:pic>
      <p:sp>
        <p:nvSpPr>
          <p:cNvPr id="6" name="TextBox 5">
            <a:extLst>
              <a:ext uri="{FF2B5EF4-FFF2-40B4-BE49-F238E27FC236}">
                <a16:creationId xmlns:a16="http://schemas.microsoft.com/office/drawing/2014/main" id="{D54F38F3-F161-5238-9633-A120C84A3438}"/>
              </a:ext>
            </a:extLst>
          </p:cNvPr>
          <p:cNvSpPr txBox="1"/>
          <p:nvPr/>
        </p:nvSpPr>
        <p:spPr>
          <a:xfrm>
            <a:off x="419439" y="6366283"/>
            <a:ext cx="6092890" cy="400110"/>
          </a:xfrm>
          <a:prstGeom prst="rect">
            <a:avLst/>
          </a:prstGeom>
          <a:noFill/>
        </p:spPr>
        <p:txBody>
          <a:bodyPr wrap="square">
            <a:spAutoFit/>
          </a:bodyPr>
          <a:lstStyle/>
          <a:p>
            <a:r>
              <a:rPr lang="en-IN" dirty="0">
                <a:latin typeface="Copperplate Gothic Light" panose="020E0507020206020404" pitchFamily="34" charset="0"/>
              </a:rPr>
              <a:t>10) CONFIRM ORDER</a:t>
            </a:r>
          </a:p>
        </p:txBody>
      </p:sp>
    </p:spTree>
    <p:extLst>
      <p:ext uri="{BB962C8B-B14F-4D97-AF65-F5344CB8AC3E}">
        <p14:creationId xmlns:p14="http://schemas.microsoft.com/office/powerpoint/2010/main" val="4232309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25744D-964B-0491-9BB0-8D82518E1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13"/>
            <a:ext cx="6743278" cy="3791243"/>
          </a:xfrm>
          <a:prstGeom prst="rect">
            <a:avLst/>
          </a:prstGeom>
        </p:spPr>
      </p:pic>
      <p:pic>
        <p:nvPicPr>
          <p:cNvPr id="6" name="Picture 5">
            <a:extLst>
              <a:ext uri="{FF2B5EF4-FFF2-40B4-BE49-F238E27FC236}">
                <a16:creationId xmlns:a16="http://schemas.microsoft.com/office/drawing/2014/main" id="{B0B0D5DA-B7A3-4BDD-7A2C-8B2CF2CF5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720" y="3284266"/>
            <a:ext cx="6336704" cy="3562656"/>
          </a:xfrm>
          <a:prstGeom prst="rect">
            <a:avLst/>
          </a:prstGeom>
        </p:spPr>
      </p:pic>
      <p:sp>
        <p:nvSpPr>
          <p:cNvPr id="8" name="TextBox 7">
            <a:extLst>
              <a:ext uri="{FF2B5EF4-FFF2-40B4-BE49-F238E27FC236}">
                <a16:creationId xmlns:a16="http://schemas.microsoft.com/office/drawing/2014/main" id="{C7EDFB17-4B4A-7B3A-55F4-62D0E729209C}"/>
              </a:ext>
            </a:extLst>
          </p:cNvPr>
          <p:cNvSpPr txBox="1"/>
          <p:nvPr/>
        </p:nvSpPr>
        <p:spPr>
          <a:xfrm>
            <a:off x="190550" y="3799615"/>
            <a:ext cx="6097554" cy="400110"/>
          </a:xfrm>
          <a:prstGeom prst="rect">
            <a:avLst/>
          </a:prstGeom>
          <a:noFill/>
        </p:spPr>
        <p:txBody>
          <a:bodyPr wrap="square">
            <a:spAutoFit/>
          </a:bodyPr>
          <a:lstStyle/>
          <a:p>
            <a:r>
              <a:rPr lang="en-IN" dirty="0">
                <a:latin typeface="Copperplate Gothic Light" panose="020E0507020206020404" pitchFamily="34" charset="0"/>
              </a:rPr>
              <a:t>11) GENERATED ORDER BILL </a:t>
            </a:r>
          </a:p>
        </p:txBody>
      </p:sp>
    </p:spTree>
    <p:extLst>
      <p:ext uri="{BB962C8B-B14F-4D97-AF65-F5344CB8AC3E}">
        <p14:creationId xmlns:p14="http://schemas.microsoft.com/office/powerpoint/2010/main" val="1386243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B5518-6987-566B-0276-9138E1B5A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590" y="0"/>
            <a:ext cx="10271670" cy="5774995"/>
          </a:xfrm>
          <a:prstGeom prst="rect">
            <a:avLst/>
          </a:prstGeom>
        </p:spPr>
      </p:pic>
      <p:sp>
        <p:nvSpPr>
          <p:cNvPr id="6" name="TextBox 5">
            <a:extLst>
              <a:ext uri="{FF2B5EF4-FFF2-40B4-BE49-F238E27FC236}">
                <a16:creationId xmlns:a16="http://schemas.microsoft.com/office/drawing/2014/main" id="{47AF5CA9-5A8B-DF64-00BE-A87E79CD1EAA}"/>
              </a:ext>
            </a:extLst>
          </p:cNvPr>
          <p:cNvSpPr txBox="1"/>
          <p:nvPr/>
        </p:nvSpPr>
        <p:spPr>
          <a:xfrm>
            <a:off x="982638" y="6022082"/>
            <a:ext cx="6092890" cy="400110"/>
          </a:xfrm>
          <a:prstGeom prst="rect">
            <a:avLst/>
          </a:prstGeom>
          <a:noFill/>
        </p:spPr>
        <p:txBody>
          <a:bodyPr wrap="square">
            <a:spAutoFit/>
          </a:bodyPr>
          <a:lstStyle/>
          <a:p>
            <a:r>
              <a:rPr lang="en-IN" dirty="0">
                <a:latin typeface="Copperplate Gothic Light" panose="020E0507020206020404" pitchFamily="34" charset="0"/>
              </a:rPr>
              <a:t>12) MY ACCOUNT &gt; VIEW ORDERS</a:t>
            </a:r>
          </a:p>
        </p:txBody>
      </p:sp>
    </p:spTree>
    <p:extLst>
      <p:ext uri="{BB962C8B-B14F-4D97-AF65-F5344CB8AC3E}">
        <p14:creationId xmlns:p14="http://schemas.microsoft.com/office/powerpoint/2010/main" val="19064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7670051" y="401102"/>
            <a:ext cx="3218706" cy="7078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4000" b="1" dirty="0">
                <a:solidFill>
                  <a:srgbClr val="FF6100"/>
                </a:solidFill>
                <a:latin typeface="+mj-lt"/>
                <a:cs typeface="굴림" pitchFamily="50" charset="-127"/>
              </a:rPr>
              <a:t>Index page</a:t>
            </a:r>
          </a:p>
        </p:txBody>
      </p:sp>
      <p:sp>
        <p:nvSpPr>
          <p:cNvPr id="12" name="Text Box 9"/>
          <p:cNvSpPr txBox="1">
            <a:spLocks noChangeArrowheads="1"/>
          </p:cNvSpPr>
          <p:nvPr/>
        </p:nvSpPr>
        <p:spPr bwMode="auto">
          <a:xfrm>
            <a:off x="7380523" y="1216710"/>
            <a:ext cx="3744416" cy="44208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57200" marR="0" indent="-457200" defTabSz="914400" fontAlgn="base">
              <a:lnSpc>
                <a:spcPct val="200000"/>
              </a:lnSpc>
              <a:spcBef>
                <a:spcPct val="0"/>
              </a:spcBef>
              <a:spcAft>
                <a:spcPct val="0"/>
              </a:spcAft>
              <a:buClrTx/>
              <a:buSzTx/>
              <a:buFont typeface="+mj-lt"/>
              <a:buAutoNum type="arabicPeriod"/>
              <a:tabLst/>
            </a:pPr>
            <a:r>
              <a:rPr kumimoji="1" lang="en-US" altLang="ko-KR" sz="2400" dirty="0">
                <a:solidFill>
                  <a:schemeClr val="bg1"/>
                </a:solidFill>
                <a:latin typeface="+mj-lt"/>
                <a:cs typeface="굴림" pitchFamily="50" charset="-127"/>
              </a:rPr>
              <a:t>Objective</a:t>
            </a:r>
          </a:p>
          <a:p>
            <a:pPr marL="457200" marR="0" indent="-457200" defTabSz="914400" fontAlgn="base">
              <a:lnSpc>
                <a:spcPct val="200000"/>
              </a:lnSpc>
              <a:spcBef>
                <a:spcPct val="0"/>
              </a:spcBef>
              <a:spcAft>
                <a:spcPct val="0"/>
              </a:spcAft>
              <a:buClrTx/>
              <a:buSzTx/>
              <a:buFont typeface="+mj-lt"/>
              <a:buAutoNum type="arabicPeriod"/>
              <a:tabLst/>
            </a:pPr>
            <a:r>
              <a:rPr kumimoji="1" lang="en-US" altLang="ko-KR" sz="2400" dirty="0">
                <a:solidFill>
                  <a:schemeClr val="bg1"/>
                </a:solidFill>
                <a:latin typeface="+mj-lt"/>
                <a:cs typeface="굴림" pitchFamily="50" charset="-127"/>
              </a:rPr>
              <a:t>Research Work</a:t>
            </a:r>
          </a:p>
          <a:p>
            <a:pPr marL="457200" marR="0" indent="-457200" defTabSz="914400" fontAlgn="base">
              <a:lnSpc>
                <a:spcPct val="200000"/>
              </a:lnSpc>
              <a:spcBef>
                <a:spcPct val="0"/>
              </a:spcBef>
              <a:spcAft>
                <a:spcPct val="0"/>
              </a:spcAft>
              <a:buClrTx/>
              <a:buSzTx/>
              <a:buFont typeface="+mj-lt"/>
              <a:buAutoNum type="arabicPeriod"/>
              <a:tabLst/>
            </a:pPr>
            <a:r>
              <a:rPr kumimoji="1" lang="en-US" altLang="ko-KR" sz="2400" dirty="0">
                <a:solidFill>
                  <a:schemeClr val="bg1"/>
                </a:solidFill>
                <a:latin typeface="+mj-lt"/>
                <a:cs typeface="굴림" pitchFamily="50" charset="-127"/>
              </a:rPr>
              <a:t>Reference Website</a:t>
            </a:r>
          </a:p>
          <a:p>
            <a:pPr marL="457200" marR="0" indent="-457200" defTabSz="914400" fontAlgn="base">
              <a:lnSpc>
                <a:spcPct val="200000"/>
              </a:lnSpc>
              <a:spcBef>
                <a:spcPct val="0"/>
              </a:spcBef>
              <a:spcAft>
                <a:spcPct val="0"/>
              </a:spcAft>
              <a:buClrTx/>
              <a:buSzTx/>
              <a:buFont typeface="+mj-lt"/>
              <a:buAutoNum type="arabicPeriod"/>
              <a:tabLst/>
            </a:pPr>
            <a:r>
              <a:rPr kumimoji="1" lang="en-US" altLang="ko-KR" sz="2400" dirty="0">
                <a:solidFill>
                  <a:schemeClr val="bg1"/>
                </a:solidFill>
                <a:latin typeface="+mj-lt"/>
                <a:cs typeface="굴림" pitchFamily="50" charset="-127"/>
              </a:rPr>
              <a:t>Software Requirements</a:t>
            </a:r>
          </a:p>
          <a:p>
            <a:pPr marL="457200" marR="0" indent="-457200" defTabSz="914400" fontAlgn="base">
              <a:lnSpc>
                <a:spcPct val="200000"/>
              </a:lnSpc>
              <a:spcBef>
                <a:spcPct val="0"/>
              </a:spcBef>
              <a:spcAft>
                <a:spcPct val="0"/>
              </a:spcAft>
              <a:buClrTx/>
              <a:buSzTx/>
              <a:buFont typeface="+mj-lt"/>
              <a:buAutoNum type="arabicPeriod"/>
              <a:tabLst/>
            </a:pPr>
            <a:r>
              <a:rPr kumimoji="1" lang="en-US" altLang="ko-KR" sz="2400" dirty="0">
                <a:solidFill>
                  <a:schemeClr val="bg1"/>
                </a:solidFill>
                <a:latin typeface="+mj-lt"/>
                <a:cs typeface="굴림" pitchFamily="50" charset="-127"/>
              </a:rPr>
              <a:t>UML Diagrams</a:t>
            </a:r>
          </a:p>
          <a:p>
            <a:pPr marL="457200" marR="0" indent="-457200" defTabSz="914400" fontAlgn="base">
              <a:lnSpc>
                <a:spcPct val="200000"/>
              </a:lnSpc>
              <a:spcBef>
                <a:spcPct val="0"/>
              </a:spcBef>
              <a:spcAft>
                <a:spcPct val="0"/>
              </a:spcAft>
              <a:buClrTx/>
              <a:buSzTx/>
              <a:buFont typeface="+mj-lt"/>
              <a:buAutoNum type="arabicPeriod"/>
              <a:tabLst/>
            </a:pPr>
            <a:endParaRPr kumimoji="1" lang="en-US" altLang="ko-KR" sz="2400" dirty="0">
              <a:solidFill>
                <a:schemeClr val="bg1"/>
              </a:solidFill>
              <a:latin typeface="+mj-lt"/>
              <a:cs typeface="굴림" pitchFamily="50" charset="-127"/>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F3903B-AEBB-9687-6876-0625268D0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66" y="0"/>
            <a:ext cx="11135766" cy="6260812"/>
          </a:xfrm>
          <a:prstGeom prst="rect">
            <a:avLst/>
          </a:prstGeom>
        </p:spPr>
      </p:pic>
      <p:sp>
        <p:nvSpPr>
          <p:cNvPr id="6" name="TextBox 5">
            <a:extLst>
              <a:ext uri="{FF2B5EF4-FFF2-40B4-BE49-F238E27FC236}">
                <a16:creationId xmlns:a16="http://schemas.microsoft.com/office/drawing/2014/main" id="{6C4E180E-AB40-AC27-5093-47279ABF8128}"/>
              </a:ext>
            </a:extLst>
          </p:cNvPr>
          <p:cNvSpPr txBox="1"/>
          <p:nvPr/>
        </p:nvSpPr>
        <p:spPr>
          <a:xfrm>
            <a:off x="694606" y="6287569"/>
            <a:ext cx="6092890" cy="400110"/>
          </a:xfrm>
          <a:prstGeom prst="rect">
            <a:avLst/>
          </a:prstGeom>
          <a:noFill/>
        </p:spPr>
        <p:txBody>
          <a:bodyPr wrap="square">
            <a:spAutoFit/>
          </a:bodyPr>
          <a:lstStyle/>
          <a:p>
            <a:r>
              <a:rPr lang="en-IN" dirty="0">
                <a:latin typeface="Copperplate Gothic Light" panose="020E0507020206020404" pitchFamily="34" charset="0"/>
              </a:rPr>
              <a:t>13) ORDER DETAILS</a:t>
            </a:r>
          </a:p>
        </p:txBody>
      </p:sp>
    </p:spTree>
    <p:extLst>
      <p:ext uri="{BB962C8B-B14F-4D97-AF65-F5344CB8AC3E}">
        <p14:creationId xmlns:p14="http://schemas.microsoft.com/office/powerpoint/2010/main" val="361770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026088-C25E-AA03-F16F-86C27258A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19" y="0"/>
            <a:ext cx="11207774" cy="6301296"/>
          </a:xfrm>
          <a:prstGeom prst="rect">
            <a:avLst/>
          </a:prstGeom>
        </p:spPr>
      </p:pic>
      <p:sp>
        <p:nvSpPr>
          <p:cNvPr id="6" name="TextBox 5">
            <a:extLst>
              <a:ext uri="{FF2B5EF4-FFF2-40B4-BE49-F238E27FC236}">
                <a16:creationId xmlns:a16="http://schemas.microsoft.com/office/drawing/2014/main" id="{76BD8331-5668-045E-D178-594E3E8381B9}"/>
              </a:ext>
            </a:extLst>
          </p:cNvPr>
          <p:cNvSpPr txBox="1"/>
          <p:nvPr/>
        </p:nvSpPr>
        <p:spPr>
          <a:xfrm>
            <a:off x="495664" y="6301296"/>
            <a:ext cx="6092890" cy="400110"/>
          </a:xfrm>
          <a:prstGeom prst="rect">
            <a:avLst/>
          </a:prstGeom>
          <a:noFill/>
        </p:spPr>
        <p:txBody>
          <a:bodyPr wrap="square">
            <a:spAutoFit/>
          </a:bodyPr>
          <a:lstStyle/>
          <a:p>
            <a:r>
              <a:rPr lang="en-IN" dirty="0">
                <a:latin typeface="Copperplate Gothic Light" panose="020E0507020206020404" pitchFamily="34" charset="0"/>
              </a:rPr>
              <a:t>13) MY ACCOUNT &gt; ACCOUNT DETAILS </a:t>
            </a:r>
          </a:p>
        </p:txBody>
      </p:sp>
    </p:spTree>
    <p:extLst>
      <p:ext uri="{BB962C8B-B14F-4D97-AF65-F5344CB8AC3E}">
        <p14:creationId xmlns:p14="http://schemas.microsoft.com/office/powerpoint/2010/main" val="3569564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A64589-B67E-3077-B854-DE4B8EAA8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370" y="3573812"/>
            <a:ext cx="6853044" cy="3285354"/>
          </a:xfrm>
          <a:prstGeom prst="rect">
            <a:avLst/>
          </a:prstGeom>
        </p:spPr>
      </p:pic>
      <p:pic>
        <p:nvPicPr>
          <p:cNvPr id="6" name="Picture 5">
            <a:extLst>
              <a:ext uri="{FF2B5EF4-FFF2-40B4-BE49-F238E27FC236}">
                <a16:creationId xmlns:a16="http://schemas.microsoft.com/office/drawing/2014/main" id="{874BA253-6DCD-6B29-C64D-8836DC157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418"/>
            <a:ext cx="7509329" cy="3384376"/>
          </a:xfrm>
          <a:prstGeom prst="rect">
            <a:avLst/>
          </a:prstGeom>
        </p:spPr>
      </p:pic>
      <p:sp>
        <p:nvSpPr>
          <p:cNvPr id="10" name="TextBox 9">
            <a:extLst>
              <a:ext uri="{FF2B5EF4-FFF2-40B4-BE49-F238E27FC236}">
                <a16:creationId xmlns:a16="http://schemas.microsoft.com/office/drawing/2014/main" id="{F5212C16-C256-55F4-DD50-B0977185F07E}"/>
              </a:ext>
            </a:extLst>
          </p:cNvPr>
          <p:cNvSpPr txBox="1"/>
          <p:nvPr/>
        </p:nvSpPr>
        <p:spPr>
          <a:xfrm>
            <a:off x="334566" y="3573812"/>
            <a:ext cx="6092890" cy="400110"/>
          </a:xfrm>
          <a:prstGeom prst="rect">
            <a:avLst/>
          </a:prstGeom>
          <a:noFill/>
        </p:spPr>
        <p:txBody>
          <a:bodyPr wrap="square">
            <a:spAutoFit/>
          </a:bodyPr>
          <a:lstStyle/>
          <a:p>
            <a:r>
              <a:rPr lang="en-IN" dirty="0">
                <a:latin typeface="Copperplate Gothic Light" panose="020E0507020206020404" pitchFamily="34" charset="0"/>
              </a:rPr>
              <a:t>14) ABOUT US PAGE</a:t>
            </a:r>
          </a:p>
        </p:txBody>
      </p:sp>
    </p:spTree>
    <p:extLst>
      <p:ext uri="{BB962C8B-B14F-4D97-AF65-F5344CB8AC3E}">
        <p14:creationId xmlns:p14="http://schemas.microsoft.com/office/powerpoint/2010/main" val="4131982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00BF98-5AF0-ED80-1F8F-AC41C9BE2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781412" cy="3357786"/>
          </a:xfrm>
          <a:prstGeom prst="rect">
            <a:avLst/>
          </a:prstGeom>
        </p:spPr>
      </p:pic>
      <p:pic>
        <p:nvPicPr>
          <p:cNvPr id="6" name="Picture 5">
            <a:extLst>
              <a:ext uri="{FF2B5EF4-FFF2-40B4-BE49-F238E27FC236}">
                <a16:creationId xmlns:a16="http://schemas.microsoft.com/office/drawing/2014/main" id="{34C90087-5FE2-E1CB-A6C6-F84B20EC7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001" y="3590704"/>
            <a:ext cx="6781412" cy="3268884"/>
          </a:xfrm>
          <a:prstGeom prst="rect">
            <a:avLst/>
          </a:prstGeom>
        </p:spPr>
      </p:pic>
    </p:spTree>
    <p:extLst>
      <p:ext uri="{BB962C8B-B14F-4D97-AF65-F5344CB8AC3E}">
        <p14:creationId xmlns:p14="http://schemas.microsoft.com/office/powerpoint/2010/main" val="2895314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9911BF-958D-BEEE-F67E-4B277259D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2" y="1"/>
            <a:ext cx="7092476" cy="3429794"/>
          </a:xfrm>
          <a:prstGeom prst="rect">
            <a:avLst/>
          </a:prstGeom>
        </p:spPr>
      </p:pic>
      <p:pic>
        <p:nvPicPr>
          <p:cNvPr id="6" name="Picture 5">
            <a:extLst>
              <a:ext uri="{FF2B5EF4-FFF2-40B4-BE49-F238E27FC236}">
                <a16:creationId xmlns:a16="http://schemas.microsoft.com/office/drawing/2014/main" id="{6F8BFAAF-E4F3-1170-7EC5-2EB725430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090" y="3477748"/>
            <a:ext cx="7238323" cy="3381840"/>
          </a:xfrm>
          <a:prstGeom prst="rect">
            <a:avLst/>
          </a:prstGeom>
        </p:spPr>
      </p:pic>
      <p:sp>
        <p:nvSpPr>
          <p:cNvPr id="10" name="TextBox 9">
            <a:extLst>
              <a:ext uri="{FF2B5EF4-FFF2-40B4-BE49-F238E27FC236}">
                <a16:creationId xmlns:a16="http://schemas.microsoft.com/office/drawing/2014/main" id="{A331F897-107B-8BCB-5299-8BDD31D69E88}"/>
              </a:ext>
            </a:extLst>
          </p:cNvPr>
          <p:cNvSpPr txBox="1"/>
          <p:nvPr/>
        </p:nvSpPr>
        <p:spPr>
          <a:xfrm>
            <a:off x="334566" y="3645818"/>
            <a:ext cx="6092890" cy="400110"/>
          </a:xfrm>
          <a:prstGeom prst="rect">
            <a:avLst/>
          </a:prstGeom>
          <a:noFill/>
        </p:spPr>
        <p:txBody>
          <a:bodyPr wrap="square">
            <a:spAutoFit/>
          </a:bodyPr>
          <a:lstStyle/>
          <a:p>
            <a:r>
              <a:rPr lang="en-IN" dirty="0">
                <a:latin typeface="Copperplate Gothic Light" panose="020E0507020206020404" pitchFamily="34" charset="0"/>
              </a:rPr>
              <a:t>15) CONTACT US PAGE</a:t>
            </a:r>
          </a:p>
        </p:txBody>
      </p:sp>
    </p:spTree>
    <p:extLst>
      <p:ext uri="{BB962C8B-B14F-4D97-AF65-F5344CB8AC3E}">
        <p14:creationId xmlns:p14="http://schemas.microsoft.com/office/powerpoint/2010/main" val="3920210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FEBF-14AE-E0CE-3939-38A0866BF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622" y="0"/>
            <a:ext cx="10069589" cy="4925913"/>
          </a:xfrm>
          <a:prstGeom prst="rect">
            <a:avLst/>
          </a:prstGeom>
        </p:spPr>
      </p:pic>
      <p:sp>
        <p:nvSpPr>
          <p:cNvPr id="8" name="TextBox 7">
            <a:extLst>
              <a:ext uri="{FF2B5EF4-FFF2-40B4-BE49-F238E27FC236}">
                <a16:creationId xmlns:a16="http://schemas.microsoft.com/office/drawing/2014/main" id="{172457B0-0676-7D85-F120-D2646AA30AB5}"/>
              </a:ext>
            </a:extLst>
          </p:cNvPr>
          <p:cNvSpPr txBox="1"/>
          <p:nvPr/>
        </p:nvSpPr>
        <p:spPr>
          <a:xfrm>
            <a:off x="861222" y="5157986"/>
            <a:ext cx="6092890" cy="400110"/>
          </a:xfrm>
          <a:prstGeom prst="rect">
            <a:avLst/>
          </a:prstGeom>
          <a:noFill/>
        </p:spPr>
        <p:txBody>
          <a:bodyPr wrap="square">
            <a:spAutoFit/>
          </a:bodyPr>
          <a:lstStyle/>
          <a:p>
            <a:r>
              <a:rPr lang="en-IN" dirty="0">
                <a:latin typeface="Copperplate Gothic Light" panose="020E0507020206020404" pitchFamily="34" charset="0"/>
              </a:rPr>
              <a:t>16) REVIEW AND FEEDBACK FORM </a:t>
            </a:r>
          </a:p>
        </p:txBody>
      </p:sp>
    </p:spTree>
    <p:extLst>
      <p:ext uri="{BB962C8B-B14F-4D97-AF65-F5344CB8AC3E}">
        <p14:creationId xmlns:p14="http://schemas.microsoft.com/office/powerpoint/2010/main" val="2534032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81FB-8474-4A72-8E81-1F13E7A83B38}"/>
              </a:ext>
            </a:extLst>
          </p:cNvPr>
          <p:cNvSpPr>
            <a:spLocks noGrp="1"/>
          </p:cNvSpPr>
          <p:nvPr>
            <p:ph type="ctrTitle"/>
          </p:nvPr>
        </p:nvSpPr>
        <p:spPr>
          <a:xfrm>
            <a:off x="1522698" y="2817726"/>
            <a:ext cx="9145016" cy="1224136"/>
          </a:xfrm>
        </p:spPr>
        <p:txBody>
          <a:bodyPr/>
          <a:lstStyle/>
          <a:p>
            <a:pPr algn="ctr"/>
            <a:r>
              <a:rPr lang="en-IN" dirty="0">
                <a:solidFill>
                  <a:schemeClr val="accent4"/>
                </a:solidFill>
                <a:latin typeface="Arial Black" panose="020B0A04020102020204" pitchFamily="34" charset="0"/>
              </a:rPr>
              <a:t>THANK YOU</a:t>
            </a:r>
          </a:p>
        </p:txBody>
      </p:sp>
    </p:spTree>
    <p:extLst>
      <p:ext uri="{BB962C8B-B14F-4D97-AF65-F5344CB8AC3E}">
        <p14:creationId xmlns:p14="http://schemas.microsoft.com/office/powerpoint/2010/main" val="4253355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lgn="ctr"/>
            <a:r>
              <a:rPr lang="en-US" altLang="ko-KR" sz="4400" dirty="0">
                <a:latin typeface="Activa" pitchFamily="2" charset="0"/>
              </a:rPr>
              <a:t>Objective</a:t>
            </a:r>
            <a:endParaRPr lang="ko-KR" altLang="en-US" sz="4400" dirty="0">
              <a:latin typeface="Activa" pitchFamily="2" charset="0"/>
            </a:endParaRPr>
          </a:p>
        </p:txBody>
      </p:sp>
      <p:sp>
        <p:nvSpPr>
          <p:cNvPr id="6" name="내용 개체 틀 5"/>
          <p:cNvSpPr>
            <a:spLocks noGrp="1"/>
          </p:cNvSpPr>
          <p:nvPr>
            <p:ph idx="1"/>
          </p:nvPr>
        </p:nvSpPr>
        <p:spPr/>
        <p:txBody>
          <a:bodyPr>
            <a:normAutofit/>
          </a:bodyPr>
          <a:lstStyle/>
          <a:p>
            <a:pPr algn="just"/>
            <a:r>
              <a:rPr lang="en-US" altLang="ko-KR" sz="2800" i="0" dirty="0">
                <a:latin typeface="Arial" panose="020B0604020202020204" pitchFamily="34" charset="0"/>
                <a:cs typeface="Arial" panose="020B0604020202020204" pitchFamily="34" charset="0"/>
              </a:rPr>
              <a:t>   You can find everything you need for fashion and lifestyle at </a:t>
            </a:r>
            <a:r>
              <a:rPr lang="en-US" altLang="ko-KR" sz="2800" i="0" dirty="0" err="1">
                <a:latin typeface="Arial" panose="020B0604020202020204" pitchFamily="34" charset="0"/>
                <a:cs typeface="Arial" panose="020B0604020202020204" pitchFamily="34" charset="0"/>
              </a:rPr>
              <a:t>Fashfab</a:t>
            </a:r>
            <a:r>
              <a:rPr lang="en-US" altLang="ko-KR" sz="2800" i="0" dirty="0">
                <a:latin typeface="Arial" panose="020B0604020202020204" pitchFamily="34" charset="0"/>
                <a:cs typeface="Arial" panose="020B0604020202020204" pitchFamily="34" charset="0"/>
              </a:rPr>
              <a:t>. With the Largest selection of brands and goods on its web, </a:t>
            </a:r>
            <a:r>
              <a:rPr lang="en-US" altLang="ko-KR" sz="2800" i="0" dirty="0" err="1">
                <a:latin typeface="Arial" panose="020B0604020202020204" pitchFamily="34" charset="0"/>
                <a:cs typeface="Arial" panose="020B0604020202020204" pitchFamily="34" charset="0"/>
              </a:rPr>
              <a:t>Fashfab</a:t>
            </a:r>
            <a:r>
              <a:rPr lang="en-US" altLang="ko-KR" sz="2800" i="0" dirty="0">
                <a:latin typeface="Arial" panose="020B0604020202020204" pitchFamily="34" charset="0"/>
                <a:cs typeface="Arial" panose="020B0604020202020204" pitchFamily="34" charset="0"/>
              </a:rPr>
              <a:t> wants to give customer all around the country hassle-free and joyful buying experience. Our intention is to provide  each individual with something they will adore, something they can use to express themselves and something that will make them smile.</a:t>
            </a:r>
            <a:endParaRPr lang="ko-KR" altLang="en-US" sz="2800" i="0"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D3C4FD-1835-382D-E85B-B425E16D11D6}"/>
              </a:ext>
            </a:extLst>
          </p:cNvPr>
          <p:cNvSpPr txBox="1"/>
          <p:nvPr/>
        </p:nvSpPr>
        <p:spPr>
          <a:xfrm>
            <a:off x="2458802" y="693490"/>
            <a:ext cx="7272808" cy="830997"/>
          </a:xfrm>
          <a:prstGeom prst="rect">
            <a:avLst/>
          </a:prstGeom>
          <a:noFill/>
        </p:spPr>
        <p:txBody>
          <a:bodyPr wrap="square" rtlCol="0">
            <a:spAutoFit/>
          </a:bodyPr>
          <a:lstStyle/>
          <a:p>
            <a:r>
              <a:rPr lang="en-IN" sz="4800" u="sng" dirty="0">
                <a:solidFill>
                  <a:srgbClr val="F4AB85"/>
                </a:solidFill>
                <a:latin typeface="Comic Sans MS" panose="030F0702030302020204" pitchFamily="66" charset="0"/>
              </a:rPr>
              <a:t>Introduction  to System</a:t>
            </a:r>
          </a:p>
        </p:txBody>
      </p:sp>
      <p:sp>
        <p:nvSpPr>
          <p:cNvPr id="3" name="TextBox 2">
            <a:extLst>
              <a:ext uri="{FF2B5EF4-FFF2-40B4-BE49-F238E27FC236}">
                <a16:creationId xmlns:a16="http://schemas.microsoft.com/office/drawing/2014/main" id="{0CE8E7EE-4734-638A-D71F-C62C82813C7C}"/>
              </a:ext>
            </a:extLst>
          </p:cNvPr>
          <p:cNvSpPr txBox="1"/>
          <p:nvPr/>
        </p:nvSpPr>
        <p:spPr>
          <a:xfrm>
            <a:off x="838622" y="2061642"/>
            <a:ext cx="10657184" cy="3416320"/>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4">
                    <a:lumMod val="20000"/>
                    <a:lumOff val="80000"/>
                  </a:schemeClr>
                </a:solidFill>
              </a:rPr>
              <a:t>The main objective of a clothes fashion website is to provide a platform for users to browse, select and purchase fashionable clothing items that meet their personal style and preferences.</a:t>
            </a:r>
          </a:p>
          <a:p>
            <a:pPr marL="342900" indent="-342900">
              <a:buFont typeface="Arial" panose="020B0604020202020204" pitchFamily="34" charset="0"/>
              <a:buChar char="•"/>
            </a:pPr>
            <a:endParaRPr lang="en-US" sz="2400" b="1" dirty="0">
              <a:solidFill>
                <a:schemeClr val="accent4">
                  <a:lumMod val="20000"/>
                  <a:lumOff val="80000"/>
                </a:schemeClr>
              </a:solidFill>
            </a:endParaRPr>
          </a:p>
          <a:p>
            <a:pPr marL="342900" indent="-342900">
              <a:buFont typeface="Arial" panose="020B0604020202020204" pitchFamily="34" charset="0"/>
              <a:buChar char="•"/>
            </a:pPr>
            <a:r>
              <a:rPr lang="en-US" sz="2400" b="1" dirty="0">
                <a:solidFill>
                  <a:schemeClr val="accent4">
                    <a:lumMod val="20000"/>
                    <a:lumOff val="80000"/>
                  </a:schemeClr>
                </a:solidFill>
              </a:rPr>
              <a:t>Our </a:t>
            </a:r>
            <a:r>
              <a:rPr lang="en-US" sz="2400" b="1" dirty="0" err="1">
                <a:solidFill>
                  <a:schemeClr val="accent4">
                    <a:lumMod val="20000"/>
                    <a:lumOff val="80000"/>
                  </a:schemeClr>
                </a:solidFill>
              </a:rPr>
              <a:t>FashFab</a:t>
            </a:r>
            <a:r>
              <a:rPr lang="en-US" sz="2400" b="1" dirty="0">
                <a:solidFill>
                  <a:schemeClr val="accent4">
                    <a:lumMod val="20000"/>
                    <a:lumOff val="80000"/>
                  </a:schemeClr>
                </a:solidFill>
              </a:rPr>
              <a:t> product offerings, including clothing, shoes, and accessories. Emphasis on the website's diverse range of styles and sizes to cater to all types of customers</a:t>
            </a:r>
          </a:p>
          <a:p>
            <a:pPr marL="342900" indent="-342900">
              <a:buFont typeface="Arial" panose="020B0604020202020204" pitchFamily="34" charset="0"/>
              <a:buChar char="•"/>
            </a:pPr>
            <a:endParaRPr lang="en-US" sz="2400" b="1" dirty="0">
              <a:solidFill>
                <a:schemeClr val="accent4">
                  <a:lumMod val="20000"/>
                  <a:lumOff val="80000"/>
                </a:schemeClr>
              </a:solidFill>
            </a:endParaRPr>
          </a:p>
          <a:p>
            <a:pPr marL="342900" indent="-342900">
              <a:buFont typeface="Arial" panose="020B0604020202020204" pitchFamily="34" charset="0"/>
              <a:buChar char="•"/>
            </a:pPr>
            <a:r>
              <a:rPr lang="en-US" sz="2400" b="1" dirty="0">
                <a:solidFill>
                  <a:schemeClr val="accent4">
                    <a:lumMod val="20000"/>
                    <a:lumOff val="80000"/>
                  </a:schemeClr>
                </a:solidFill>
              </a:rPr>
              <a:t>The ultimate goal is to create a seamless and enjoyable shopping experience for users while generating sales and promoting brand loyalty.</a:t>
            </a:r>
            <a:endParaRPr lang="en-IN" sz="2400" b="1" dirty="0">
              <a:solidFill>
                <a:schemeClr val="accent4">
                  <a:lumMod val="20000"/>
                  <a:lumOff val="80000"/>
                </a:schemeClr>
              </a:solidFill>
            </a:endParaRPr>
          </a:p>
        </p:txBody>
      </p:sp>
    </p:spTree>
    <p:extLst>
      <p:ext uri="{BB962C8B-B14F-4D97-AF65-F5344CB8AC3E}">
        <p14:creationId xmlns:p14="http://schemas.microsoft.com/office/powerpoint/2010/main" val="2425467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4606-1972-EE57-471E-D71BA0492C9A}"/>
              </a:ext>
            </a:extLst>
          </p:cNvPr>
          <p:cNvSpPr>
            <a:spLocks noGrp="1"/>
          </p:cNvSpPr>
          <p:nvPr>
            <p:ph type="title"/>
          </p:nvPr>
        </p:nvSpPr>
        <p:spPr/>
        <p:txBody>
          <a:bodyPr/>
          <a:lstStyle/>
          <a:p>
            <a:r>
              <a:rPr lang="en-IN" u="sng" dirty="0">
                <a:latin typeface="Copperplate Gothic Light" panose="020E0507020206020404" pitchFamily="34" charset="0"/>
              </a:rPr>
              <a:t>System Flow</a:t>
            </a:r>
          </a:p>
        </p:txBody>
      </p:sp>
      <p:sp>
        <p:nvSpPr>
          <p:cNvPr id="5" name="TextBox 4">
            <a:extLst>
              <a:ext uri="{FF2B5EF4-FFF2-40B4-BE49-F238E27FC236}">
                <a16:creationId xmlns:a16="http://schemas.microsoft.com/office/drawing/2014/main" id="{3CBDD59E-2DAF-9FD8-BDCF-1B5A01E7E833}"/>
              </a:ext>
            </a:extLst>
          </p:cNvPr>
          <p:cNvSpPr txBox="1"/>
          <p:nvPr/>
        </p:nvSpPr>
        <p:spPr>
          <a:xfrm>
            <a:off x="2062758" y="1989634"/>
            <a:ext cx="2520280" cy="1877437"/>
          </a:xfrm>
          <a:prstGeom prst="rect">
            <a:avLst/>
          </a:prstGeom>
          <a:noFill/>
        </p:spPr>
        <p:txBody>
          <a:bodyPr wrap="square" rtlCol="0">
            <a:spAutoFit/>
          </a:bodyPr>
          <a:lstStyle/>
          <a:p>
            <a:pPr algn="ctr"/>
            <a:r>
              <a:rPr lang="en-IN" sz="3200" u="sng" dirty="0">
                <a:latin typeface="Berlin Sans FB" panose="020E0602020502020306" pitchFamily="34" charset="0"/>
                <a:cs typeface="Arial" panose="020B0604020202020204" pitchFamily="34" charset="0"/>
              </a:rPr>
              <a:t>Admin</a:t>
            </a:r>
          </a:p>
          <a:p>
            <a:endParaRPr lang="en-IN" dirty="0">
              <a:latin typeface="Berlin Sans FB" panose="020E0602020502020306" pitchFamily="34" charset="0"/>
              <a:cs typeface="Arial" panose="020B0604020202020204" pitchFamily="34" charset="0"/>
            </a:endParaRPr>
          </a:p>
          <a:p>
            <a:pPr marL="342900" indent="-342900">
              <a:buFont typeface="Arial" panose="020B0604020202020204" pitchFamily="34" charset="0"/>
              <a:buChar char="•"/>
            </a:pPr>
            <a:r>
              <a:rPr lang="en-IN" dirty="0">
                <a:latin typeface="Berlin Sans FB" panose="020E0602020502020306" pitchFamily="34" charset="0"/>
                <a:cs typeface="Arial" panose="020B0604020202020204" pitchFamily="34" charset="0"/>
              </a:rPr>
              <a:t>Login</a:t>
            </a:r>
          </a:p>
          <a:p>
            <a:pPr marL="342900" indent="-342900">
              <a:buFont typeface="Arial" panose="020B0604020202020204" pitchFamily="34" charset="0"/>
              <a:buChar char="•"/>
            </a:pPr>
            <a:r>
              <a:rPr lang="en-IN" dirty="0">
                <a:latin typeface="Berlin Sans FB" panose="020E0602020502020306" pitchFamily="34" charset="0"/>
                <a:cs typeface="Arial" panose="020B0604020202020204" pitchFamily="34" charset="0"/>
              </a:rPr>
              <a:t>Manage User</a:t>
            </a:r>
          </a:p>
          <a:p>
            <a:pPr marL="342900" indent="-342900">
              <a:buFont typeface="Arial" panose="020B0604020202020204" pitchFamily="34" charset="0"/>
              <a:buChar char="•"/>
            </a:pPr>
            <a:r>
              <a:rPr lang="en-IN" dirty="0">
                <a:latin typeface="Berlin Sans FB" panose="020E0602020502020306" pitchFamily="34" charset="0"/>
                <a:cs typeface="Arial" panose="020B0604020202020204" pitchFamily="34" charset="0"/>
              </a:rPr>
              <a:t>Manage Products</a:t>
            </a:r>
          </a:p>
        </p:txBody>
      </p:sp>
      <p:sp>
        <p:nvSpPr>
          <p:cNvPr id="6" name="TextBox 5">
            <a:extLst>
              <a:ext uri="{FF2B5EF4-FFF2-40B4-BE49-F238E27FC236}">
                <a16:creationId xmlns:a16="http://schemas.microsoft.com/office/drawing/2014/main" id="{5ECEB5CA-428D-A6D7-73A5-2C3DE1DFFB92}"/>
              </a:ext>
            </a:extLst>
          </p:cNvPr>
          <p:cNvSpPr txBox="1"/>
          <p:nvPr/>
        </p:nvSpPr>
        <p:spPr>
          <a:xfrm>
            <a:off x="7607376" y="2010509"/>
            <a:ext cx="3168352" cy="3354765"/>
          </a:xfrm>
          <a:prstGeom prst="rect">
            <a:avLst/>
          </a:prstGeom>
          <a:noFill/>
        </p:spPr>
        <p:txBody>
          <a:bodyPr wrap="square" rtlCol="0">
            <a:spAutoFit/>
          </a:bodyPr>
          <a:lstStyle/>
          <a:p>
            <a:pPr algn="ctr"/>
            <a:r>
              <a:rPr lang="en-IN" sz="3200" u="sng" dirty="0">
                <a:latin typeface="Berlin Sans FB" panose="020E0602020502020306" pitchFamily="34" charset="0"/>
              </a:rPr>
              <a:t>Customer</a:t>
            </a:r>
          </a:p>
          <a:p>
            <a:endParaRPr lang="en-IN" dirty="0">
              <a:latin typeface="Berlin Sans FB" panose="020E0602020502020306" pitchFamily="34" charset="0"/>
            </a:endParaRPr>
          </a:p>
          <a:p>
            <a:pPr marL="342900" indent="-342900">
              <a:buFont typeface="Arial" panose="020B0604020202020204" pitchFamily="34" charset="0"/>
              <a:buChar char="•"/>
            </a:pPr>
            <a:r>
              <a:rPr lang="en-IN" dirty="0">
                <a:latin typeface="Berlin Sans FB" panose="020E0602020502020306" pitchFamily="34" charset="0"/>
              </a:rPr>
              <a:t>Register / Login</a:t>
            </a:r>
          </a:p>
          <a:p>
            <a:pPr marL="342900" indent="-342900">
              <a:buFont typeface="Arial" panose="020B0604020202020204" pitchFamily="34" charset="0"/>
              <a:buChar char="•"/>
            </a:pPr>
            <a:r>
              <a:rPr lang="en-IN" dirty="0">
                <a:latin typeface="Berlin Sans FB" panose="020E0602020502020306" pitchFamily="34" charset="0"/>
              </a:rPr>
              <a:t>Search Items</a:t>
            </a:r>
          </a:p>
          <a:p>
            <a:pPr marL="342900" indent="-342900">
              <a:buFont typeface="Arial" panose="020B0604020202020204" pitchFamily="34" charset="0"/>
              <a:buChar char="•"/>
            </a:pPr>
            <a:r>
              <a:rPr lang="en-IN" dirty="0">
                <a:latin typeface="Berlin Sans FB" panose="020E0602020502020306" pitchFamily="34" charset="0"/>
              </a:rPr>
              <a:t>Select Items</a:t>
            </a:r>
          </a:p>
          <a:p>
            <a:pPr marL="342900" indent="-342900">
              <a:buFont typeface="Arial" panose="020B0604020202020204" pitchFamily="34" charset="0"/>
              <a:buChar char="•"/>
            </a:pPr>
            <a:r>
              <a:rPr lang="en-IN" dirty="0">
                <a:latin typeface="Berlin Sans FB" panose="020E0602020502020306" pitchFamily="34" charset="0"/>
              </a:rPr>
              <a:t>Add to cart</a:t>
            </a:r>
          </a:p>
          <a:p>
            <a:pPr marL="342900" indent="-342900">
              <a:buFont typeface="Arial" panose="020B0604020202020204" pitchFamily="34" charset="0"/>
              <a:buChar char="•"/>
            </a:pPr>
            <a:r>
              <a:rPr lang="en-IN" dirty="0">
                <a:latin typeface="Berlin Sans FB" panose="020E0602020502020306" pitchFamily="34" charset="0"/>
              </a:rPr>
              <a:t>Checkout</a:t>
            </a:r>
          </a:p>
          <a:p>
            <a:pPr marL="342900" indent="-342900">
              <a:buFont typeface="Arial" panose="020B0604020202020204" pitchFamily="34" charset="0"/>
              <a:buChar char="•"/>
            </a:pPr>
            <a:r>
              <a:rPr lang="en-IN" dirty="0">
                <a:latin typeface="Berlin Sans FB" panose="020E0602020502020306" pitchFamily="34" charset="0"/>
              </a:rPr>
              <a:t>Payment</a:t>
            </a:r>
          </a:p>
          <a:p>
            <a:endParaRPr lang="en-IN" dirty="0">
              <a:latin typeface="Berlin Sans FB" panose="020E0602020502020306" pitchFamily="34" charset="0"/>
            </a:endParaRPr>
          </a:p>
          <a:p>
            <a:endParaRPr lang="en-IN" dirty="0">
              <a:latin typeface="Berlin Sans FB" panose="020E0602020502020306" pitchFamily="34" charset="0"/>
            </a:endParaRPr>
          </a:p>
        </p:txBody>
      </p:sp>
    </p:spTree>
    <p:extLst>
      <p:ext uri="{BB962C8B-B14F-4D97-AF65-F5344CB8AC3E}">
        <p14:creationId xmlns:p14="http://schemas.microsoft.com/office/powerpoint/2010/main" val="155000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9F365-DE10-CAB3-65BC-AB6F3A3DDC15}"/>
              </a:ext>
            </a:extLst>
          </p:cNvPr>
          <p:cNvSpPr>
            <a:spLocks noGrp="1"/>
          </p:cNvSpPr>
          <p:nvPr>
            <p:ph idx="1"/>
          </p:nvPr>
        </p:nvSpPr>
        <p:spPr>
          <a:xfrm>
            <a:off x="609521" y="1485579"/>
            <a:ext cx="11580892" cy="4824535"/>
          </a:xfrm>
        </p:spPr>
        <p:txBody>
          <a:bodyPr>
            <a:normAutofit/>
          </a:bodyPr>
          <a:lstStyle/>
          <a:p>
            <a:pPr marL="457200" indent="-457200">
              <a:buFont typeface="Arial" panose="020B0604020202020204" pitchFamily="34" charset="0"/>
              <a:buChar char="•"/>
            </a:pPr>
            <a:r>
              <a:rPr lang="en-US" sz="3200" i="0" dirty="0"/>
              <a:t>To provide a platform for users to browse, select and purchase </a:t>
            </a:r>
          </a:p>
          <a:p>
            <a:pPr marL="0" indent="0"/>
            <a:r>
              <a:rPr lang="en-US" sz="3200" i="0" dirty="0"/>
              <a:t>     fashionable clothing items that meet their personal style and </a:t>
            </a:r>
          </a:p>
          <a:p>
            <a:pPr marL="0" indent="0"/>
            <a:r>
              <a:rPr lang="en-US" sz="3200" i="0" dirty="0"/>
              <a:t>     preferences.</a:t>
            </a:r>
          </a:p>
          <a:p>
            <a:pPr marL="0" indent="0"/>
            <a:endParaRPr lang="en-US" sz="3200" i="0" dirty="0"/>
          </a:p>
          <a:p>
            <a:pPr marL="457200" indent="-457200">
              <a:buFont typeface="Arial" panose="020B0604020202020204" pitchFamily="34" charset="0"/>
              <a:buChar char="•"/>
            </a:pPr>
            <a:r>
              <a:rPr lang="en-US" sz="3200" i="0" dirty="0"/>
              <a:t>Our aims to improve customer satisfaction, reduce returns, and </a:t>
            </a:r>
          </a:p>
          <a:p>
            <a:pPr marL="0" indent="0"/>
            <a:r>
              <a:rPr lang="en-US" sz="3200" i="0" dirty="0"/>
              <a:t>     promote environmentally conscious purchasing decisions.</a:t>
            </a:r>
            <a:endParaRPr lang="en-IN" sz="3200" i="0" dirty="0"/>
          </a:p>
        </p:txBody>
      </p:sp>
      <p:sp>
        <p:nvSpPr>
          <p:cNvPr id="3" name="Title 2">
            <a:extLst>
              <a:ext uri="{FF2B5EF4-FFF2-40B4-BE49-F238E27FC236}">
                <a16:creationId xmlns:a16="http://schemas.microsoft.com/office/drawing/2014/main" id="{2E636987-0BC0-BEF1-D538-A9B47BD805E1}"/>
              </a:ext>
            </a:extLst>
          </p:cNvPr>
          <p:cNvSpPr>
            <a:spLocks noGrp="1"/>
          </p:cNvSpPr>
          <p:nvPr>
            <p:ph type="title"/>
          </p:nvPr>
        </p:nvSpPr>
        <p:spPr/>
        <p:txBody>
          <a:bodyPr/>
          <a:lstStyle/>
          <a:p>
            <a:r>
              <a:rPr lang="en-IN" u="sng" dirty="0">
                <a:latin typeface="Copperplate Gothic Light" panose="020E0507020206020404" pitchFamily="34" charset="0"/>
              </a:rPr>
              <a:t>Proposed System</a:t>
            </a:r>
          </a:p>
        </p:txBody>
      </p:sp>
    </p:spTree>
    <p:extLst>
      <p:ext uri="{BB962C8B-B14F-4D97-AF65-F5344CB8AC3E}">
        <p14:creationId xmlns:p14="http://schemas.microsoft.com/office/powerpoint/2010/main" val="328931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419373-AA2B-0331-2DE1-256AC55EF018}"/>
              </a:ext>
            </a:extLst>
          </p:cNvPr>
          <p:cNvSpPr>
            <a:spLocks noGrp="1"/>
          </p:cNvSpPr>
          <p:nvPr>
            <p:ph idx="1"/>
          </p:nvPr>
        </p:nvSpPr>
        <p:spPr/>
        <p:txBody>
          <a:bodyPr>
            <a:normAutofit/>
          </a:bodyPr>
          <a:lstStyle/>
          <a:p>
            <a:pPr>
              <a:buFont typeface="Wingdings" panose="05000000000000000000" pitchFamily="2" charset="2"/>
              <a:buChar char="q"/>
            </a:pPr>
            <a:r>
              <a:rPr lang="en-US" sz="3000" dirty="0"/>
              <a:t> Detailed research is a crucial component of any project’s success.</a:t>
            </a:r>
          </a:p>
          <a:p>
            <a:pPr>
              <a:buFont typeface="Wingdings" panose="05000000000000000000" pitchFamily="2" charset="2"/>
              <a:buChar char="q"/>
            </a:pPr>
            <a:r>
              <a:rPr lang="en-US" sz="3000" dirty="0"/>
              <a:t> User Friendly</a:t>
            </a:r>
          </a:p>
          <a:p>
            <a:pPr>
              <a:buFont typeface="Wingdings" panose="05000000000000000000" pitchFamily="2" charset="2"/>
              <a:buChar char="q"/>
            </a:pPr>
            <a:r>
              <a:rPr lang="en-US" sz="3000" dirty="0"/>
              <a:t> Shopping cart and checkout process</a:t>
            </a:r>
          </a:p>
          <a:p>
            <a:pPr>
              <a:buFont typeface="Wingdings" panose="05000000000000000000" pitchFamily="2" charset="2"/>
              <a:buChar char="q"/>
            </a:pPr>
            <a:r>
              <a:rPr lang="en-US" sz="3000" dirty="0"/>
              <a:t> Images and description</a:t>
            </a:r>
          </a:p>
          <a:p>
            <a:pPr>
              <a:buFont typeface="Wingdings" panose="05000000000000000000" pitchFamily="2" charset="2"/>
              <a:buChar char="q"/>
            </a:pPr>
            <a:r>
              <a:rPr lang="en-US" sz="3000" dirty="0"/>
              <a:t> Customer support</a:t>
            </a:r>
          </a:p>
          <a:p>
            <a:pPr>
              <a:buFont typeface="Wingdings" panose="05000000000000000000" pitchFamily="2" charset="2"/>
              <a:buChar char="q"/>
            </a:pPr>
            <a:r>
              <a:rPr lang="en-US" sz="3000" dirty="0"/>
              <a:t> Security and privacy</a:t>
            </a:r>
          </a:p>
          <a:p>
            <a:pPr>
              <a:buFont typeface="Wingdings" panose="05000000000000000000" pitchFamily="2" charset="2"/>
              <a:buChar char="q"/>
            </a:pPr>
            <a:r>
              <a:rPr lang="en-US" sz="3000" dirty="0"/>
              <a:t> Review and ratings</a:t>
            </a:r>
          </a:p>
        </p:txBody>
      </p:sp>
      <p:sp>
        <p:nvSpPr>
          <p:cNvPr id="3" name="Title 2">
            <a:extLst>
              <a:ext uri="{FF2B5EF4-FFF2-40B4-BE49-F238E27FC236}">
                <a16:creationId xmlns:a16="http://schemas.microsoft.com/office/drawing/2014/main" id="{1FD09DD6-1D9C-6CDC-B6C9-D2AE5AE0B867}"/>
              </a:ext>
            </a:extLst>
          </p:cNvPr>
          <p:cNvSpPr>
            <a:spLocks noGrp="1"/>
          </p:cNvSpPr>
          <p:nvPr>
            <p:ph type="title"/>
          </p:nvPr>
        </p:nvSpPr>
        <p:spPr/>
        <p:txBody>
          <a:bodyPr/>
          <a:lstStyle/>
          <a:p>
            <a:r>
              <a:rPr lang="en-US" dirty="0"/>
              <a:t>Research Work</a:t>
            </a:r>
          </a:p>
        </p:txBody>
      </p:sp>
    </p:spTree>
    <p:extLst>
      <p:ext uri="{BB962C8B-B14F-4D97-AF65-F5344CB8AC3E}">
        <p14:creationId xmlns:p14="http://schemas.microsoft.com/office/powerpoint/2010/main" val="388578734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13895</TotalTime>
  <Words>1016</Words>
  <Application>Microsoft Office PowerPoint</Application>
  <PresentationFormat>Custom</PresentationFormat>
  <Paragraphs>288</Paragraphs>
  <Slides>46</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46</vt:i4>
      </vt:variant>
    </vt:vector>
  </HeadingPairs>
  <TitlesOfParts>
    <vt:vector size="64" baseType="lpstr">
      <vt:lpstr>Arial</vt:lpstr>
      <vt:lpstr>맑은 고딕</vt:lpstr>
      <vt:lpstr>Goudy Old Style</vt:lpstr>
      <vt:lpstr>굴림체</vt:lpstr>
      <vt:lpstr>Berlin Sans FB</vt:lpstr>
      <vt:lpstr>Bell MT</vt:lpstr>
      <vt:lpstr>Copperplate Gothic Light</vt:lpstr>
      <vt:lpstr>Arial Narrow</vt:lpstr>
      <vt:lpstr>Activa</vt:lpstr>
      <vt:lpstr>Calibri Light</vt:lpstr>
      <vt:lpstr>Arial Black</vt:lpstr>
      <vt:lpstr>Comic Sans MS</vt:lpstr>
      <vt:lpstr>Wingdings</vt:lpstr>
      <vt:lpstr>Algerian</vt:lpstr>
      <vt:lpstr>Noto Sans</vt:lpstr>
      <vt:lpstr>Calibri</vt:lpstr>
      <vt:lpstr>Bahnschrift SemiBold</vt:lpstr>
      <vt:lpstr>Office 테마</vt:lpstr>
      <vt:lpstr>PowerPoint Presentation</vt:lpstr>
      <vt:lpstr>PowerPoint Presentation</vt:lpstr>
      <vt:lpstr>Project Profile</vt:lpstr>
      <vt:lpstr>PowerPoint Presentation</vt:lpstr>
      <vt:lpstr>Objective</vt:lpstr>
      <vt:lpstr>PowerPoint Presentation</vt:lpstr>
      <vt:lpstr>System Flow</vt:lpstr>
      <vt:lpstr>Proposed System</vt:lpstr>
      <vt:lpstr>Research Work</vt:lpstr>
      <vt:lpstr>Reference Website : Souled Store User can easily find categories of clothes they like. This will increase the user engagement in our website. </vt:lpstr>
      <vt:lpstr>Reference Website : Myntra User can easily add their choices to the wishlist and can order later. Can access different deals of the day. Can review and rate the products which one can see before buying the   product.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Snapshots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Darshil Shah</cp:lastModifiedBy>
  <cp:revision>49</cp:revision>
  <dcterms:created xsi:type="dcterms:W3CDTF">2010-02-01T08:03:16Z</dcterms:created>
  <dcterms:modified xsi:type="dcterms:W3CDTF">2023-04-08T08:31:00Z</dcterms:modified>
  <cp:category>www.slidemembers.com</cp:category>
</cp:coreProperties>
</file>